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1" r:id="rId5"/>
    <p:sldId id="264" r:id="rId6"/>
    <p:sldId id="276" r:id="rId7"/>
    <p:sldId id="277" r:id="rId8"/>
    <p:sldId id="278" r:id="rId9"/>
    <p:sldId id="265" r:id="rId10"/>
    <p:sldId id="266" r:id="rId11"/>
    <p:sldId id="267" r:id="rId12"/>
    <p:sldId id="268" r:id="rId13"/>
    <p:sldId id="269" r:id="rId14"/>
    <p:sldId id="272" r:id="rId15"/>
    <p:sldId id="273" r:id="rId16"/>
    <p:sldId id="271" r:id="rId17"/>
    <p:sldId id="270" r:id="rId18"/>
    <p:sldId id="275" r:id="rId19"/>
    <p:sldId id="274"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2"/>
    <p:restoredTop sz="96041"/>
  </p:normalViewPr>
  <p:slideViewPr>
    <p:cSldViewPr snapToGrid="0" snapToObjects="1">
      <p:cViewPr varScale="1">
        <p:scale>
          <a:sx n="113" d="100"/>
          <a:sy n="113" d="100"/>
        </p:scale>
        <p:origin x="2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6A20A-1F86-714F-AAA2-9CAB82390F83}" type="doc">
      <dgm:prSet loTypeId="urn:microsoft.com/office/officeart/2005/8/layout/cycle5" loCatId="" qsTypeId="urn:microsoft.com/office/officeart/2005/8/quickstyle/simple4" qsCatId="simple" csTypeId="urn:microsoft.com/office/officeart/2005/8/colors/colorful5" csCatId="colorful" phldr="1"/>
      <dgm:spPr/>
      <dgm:t>
        <a:bodyPr/>
        <a:lstStyle/>
        <a:p>
          <a:endParaRPr lang="en-US"/>
        </a:p>
      </dgm:t>
    </dgm:pt>
    <dgm:pt modelId="{89C6D535-A37D-2D43-904C-79CDAEC17D04}">
      <dgm:prSet phldrT="[Text]"/>
      <dgm:spPr/>
      <dgm:t>
        <a:bodyPr/>
        <a:lstStyle/>
        <a:p>
          <a:r>
            <a:rPr lang="en-US" dirty="0">
              <a:latin typeface="Century Gothic" panose="020B0502020202020204" pitchFamily="34" charset="0"/>
            </a:rPr>
            <a:t>Always deliver what you’ve promised</a:t>
          </a:r>
        </a:p>
      </dgm:t>
    </dgm:pt>
    <dgm:pt modelId="{A1A2F631-D3D2-ED43-AEEA-2441306A1670}" type="parTrans" cxnId="{D1ED8644-9BE0-404E-874E-D9DE393E5B45}">
      <dgm:prSet/>
      <dgm:spPr/>
      <dgm:t>
        <a:bodyPr/>
        <a:lstStyle/>
        <a:p>
          <a:endParaRPr lang="en-US">
            <a:latin typeface="Century Gothic" panose="020B0502020202020204" pitchFamily="34" charset="0"/>
          </a:endParaRPr>
        </a:p>
      </dgm:t>
    </dgm:pt>
    <dgm:pt modelId="{AE843719-E6C0-5D4C-A6CC-B00EBE4B4BDA}" type="sibTrans" cxnId="{D1ED8644-9BE0-404E-874E-D9DE393E5B45}">
      <dgm:prSet/>
      <dgm:spPr/>
      <dgm:t>
        <a:bodyPr/>
        <a:lstStyle/>
        <a:p>
          <a:endParaRPr lang="en-US">
            <a:latin typeface="Century Gothic" panose="020B0502020202020204" pitchFamily="34" charset="0"/>
          </a:endParaRPr>
        </a:p>
      </dgm:t>
    </dgm:pt>
    <dgm:pt modelId="{727FBB85-436F-E642-8E7E-66679F1817B3}">
      <dgm:prSet/>
      <dgm:spPr/>
      <dgm:t>
        <a:bodyPr/>
        <a:lstStyle/>
        <a:p>
          <a:r>
            <a:rPr lang="en-US">
              <a:latin typeface="Century Gothic" panose="020B0502020202020204" pitchFamily="34" charset="0"/>
            </a:rPr>
            <a:t>Start the relationship before you ask for money</a:t>
          </a:r>
          <a:endParaRPr lang="en-US" dirty="0">
            <a:latin typeface="Century Gothic" panose="020B0502020202020204" pitchFamily="34" charset="0"/>
          </a:endParaRPr>
        </a:p>
      </dgm:t>
    </dgm:pt>
    <dgm:pt modelId="{DFA5A21B-BEFB-CE4A-AC33-ED347B0E9D86}" type="parTrans" cxnId="{41CE6CF8-BAAF-FA45-BE7C-D932C545884D}">
      <dgm:prSet/>
      <dgm:spPr/>
      <dgm:t>
        <a:bodyPr/>
        <a:lstStyle/>
        <a:p>
          <a:endParaRPr lang="en-US">
            <a:latin typeface="Century Gothic" panose="020B0502020202020204" pitchFamily="34" charset="0"/>
          </a:endParaRPr>
        </a:p>
      </dgm:t>
    </dgm:pt>
    <dgm:pt modelId="{88652D54-714C-C544-AC35-9258C59E16EA}" type="sibTrans" cxnId="{41CE6CF8-BAAF-FA45-BE7C-D932C545884D}">
      <dgm:prSet/>
      <dgm:spPr/>
      <dgm:t>
        <a:bodyPr/>
        <a:lstStyle/>
        <a:p>
          <a:endParaRPr lang="en-US">
            <a:latin typeface="Century Gothic" panose="020B0502020202020204" pitchFamily="34" charset="0"/>
          </a:endParaRPr>
        </a:p>
      </dgm:t>
    </dgm:pt>
    <dgm:pt modelId="{02C19B18-D0ED-6040-8A2A-D56DC95DA2C8}">
      <dgm:prSet/>
      <dgm:spPr/>
      <dgm:t>
        <a:bodyPr/>
        <a:lstStyle/>
        <a:p>
          <a:r>
            <a:rPr lang="en-US">
              <a:latin typeface="Century Gothic" panose="020B0502020202020204" pitchFamily="34" charset="0"/>
            </a:rPr>
            <a:t>Nurture and build the relationship</a:t>
          </a:r>
          <a:endParaRPr lang="en-US" dirty="0">
            <a:latin typeface="Century Gothic" panose="020B0502020202020204" pitchFamily="34" charset="0"/>
          </a:endParaRPr>
        </a:p>
      </dgm:t>
    </dgm:pt>
    <dgm:pt modelId="{86C7AA46-BD89-044B-9884-117ECD463C9E}" type="parTrans" cxnId="{EDAF957C-C172-9241-BF3E-C62EE789C9CB}">
      <dgm:prSet/>
      <dgm:spPr/>
      <dgm:t>
        <a:bodyPr/>
        <a:lstStyle/>
        <a:p>
          <a:endParaRPr lang="en-US">
            <a:latin typeface="Century Gothic" panose="020B0502020202020204" pitchFamily="34" charset="0"/>
          </a:endParaRPr>
        </a:p>
      </dgm:t>
    </dgm:pt>
    <dgm:pt modelId="{D40A562B-865B-844A-88C8-898CDBF11593}" type="sibTrans" cxnId="{EDAF957C-C172-9241-BF3E-C62EE789C9CB}">
      <dgm:prSet/>
      <dgm:spPr/>
      <dgm:t>
        <a:bodyPr/>
        <a:lstStyle/>
        <a:p>
          <a:endParaRPr lang="en-US">
            <a:latin typeface="Century Gothic" panose="020B0502020202020204" pitchFamily="34" charset="0"/>
          </a:endParaRPr>
        </a:p>
      </dgm:t>
    </dgm:pt>
    <dgm:pt modelId="{2036782F-EA01-AA4C-9535-92493E3683A4}">
      <dgm:prSet/>
      <dgm:spPr/>
      <dgm:t>
        <a:bodyPr/>
        <a:lstStyle/>
        <a:p>
          <a:r>
            <a:rPr lang="en-US">
              <a:latin typeface="Century Gothic" panose="020B0502020202020204" pitchFamily="34" charset="0"/>
            </a:rPr>
            <a:t>Stop by their place of business throughout the year</a:t>
          </a:r>
          <a:endParaRPr lang="en-US" dirty="0">
            <a:latin typeface="Century Gothic" panose="020B0502020202020204" pitchFamily="34" charset="0"/>
          </a:endParaRPr>
        </a:p>
      </dgm:t>
    </dgm:pt>
    <dgm:pt modelId="{1BA5C716-07C7-8143-B931-370BBA781F43}" type="parTrans" cxnId="{63B6164C-B15E-BE47-B7C7-AF078345239B}">
      <dgm:prSet/>
      <dgm:spPr/>
      <dgm:t>
        <a:bodyPr/>
        <a:lstStyle/>
        <a:p>
          <a:endParaRPr lang="en-US">
            <a:latin typeface="Century Gothic" panose="020B0502020202020204" pitchFamily="34" charset="0"/>
          </a:endParaRPr>
        </a:p>
      </dgm:t>
    </dgm:pt>
    <dgm:pt modelId="{B28FDFF6-4008-5C4D-8003-B6C485A6D89B}" type="sibTrans" cxnId="{63B6164C-B15E-BE47-B7C7-AF078345239B}">
      <dgm:prSet/>
      <dgm:spPr/>
      <dgm:t>
        <a:bodyPr/>
        <a:lstStyle/>
        <a:p>
          <a:endParaRPr lang="en-US">
            <a:latin typeface="Century Gothic" panose="020B0502020202020204" pitchFamily="34" charset="0"/>
          </a:endParaRPr>
        </a:p>
      </dgm:t>
    </dgm:pt>
    <dgm:pt modelId="{0A00C971-DB63-6E48-893D-62BBD18C2BE9}">
      <dgm:prSet/>
      <dgm:spPr/>
      <dgm:t>
        <a:bodyPr/>
        <a:lstStyle/>
        <a:p>
          <a:r>
            <a:rPr lang="en-US" dirty="0">
              <a:latin typeface="Century Gothic" panose="020B0502020202020204" pitchFamily="34" charset="0"/>
            </a:rPr>
            <a:t>Draw up a calendar of touch points</a:t>
          </a:r>
        </a:p>
      </dgm:t>
    </dgm:pt>
    <dgm:pt modelId="{10565188-C273-8548-AA76-DBD4B01EA276}" type="parTrans" cxnId="{9E4DE39A-4497-E941-8287-E2A6643A64E4}">
      <dgm:prSet/>
      <dgm:spPr/>
      <dgm:t>
        <a:bodyPr/>
        <a:lstStyle/>
        <a:p>
          <a:endParaRPr lang="en-US">
            <a:latin typeface="Century Gothic" panose="020B0502020202020204" pitchFamily="34" charset="0"/>
          </a:endParaRPr>
        </a:p>
      </dgm:t>
    </dgm:pt>
    <dgm:pt modelId="{D48A4EAF-EE02-7644-A46D-297682EC21D2}" type="sibTrans" cxnId="{9E4DE39A-4497-E941-8287-E2A6643A64E4}">
      <dgm:prSet/>
      <dgm:spPr/>
      <dgm:t>
        <a:bodyPr/>
        <a:lstStyle/>
        <a:p>
          <a:endParaRPr lang="en-US">
            <a:latin typeface="Century Gothic" panose="020B0502020202020204" pitchFamily="34" charset="0"/>
          </a:endParaRPr>
        </a:p>
      </dgm:t>
    </dgm:pt>
    <dgm:pt modelId="{33841BDC-A806-0046-8747-1DAFA03390C6}" type="pres">
      <dgm:prSet presAssocID="{2076A20A-1F86-714F-AAA2-9CAB82390F83}" presName="cycle" presStyleCnt="0">
        <dgm:presLayoutVars>
          <dgm:dir/>
          <dgm:resizeHandles val="exact"/>
        </dgm:presLayoutVars>
      </dgm:prSet>
      <dgm:spPr/>
    </dgm:pt>
    <dgm:pt modelId="{CDA13FCD-ACF6-6C47-A063-4E1F070B68D9}" type="pres">
      <dgm:prSet presAssocID="{89C6D535-A37D-2D43-904C-79CDAEC17D04}" presName="node" presStyleLbl="node1" presStyleIdx="0" presStyleCnt="5">
        <dgm:presLayoutVars>
          <dgm:bulletEnabled val="1"/>
        </dgm:presLayoutVars>
      </dgm:prSet>
      <dgm:spPr/>
    </dgm:pt>
    <dgm:pt modelId="{1689AB90-5F29-B342-BA8D-422D8348165C}" type="pres">
      <dgm:prSet presAssocID="{89C6D535-A37D-2D43-904C-79CDAEC17D04}" presName="spNode" presStyleCnt="0"/>
      <dgm:spPr/>
    </dgm:pt>
    <dgm:pt modelId="{C85C62A7-2673-E84D-8330-D36E0AC8F47F}" type="pres">
      <dgm:prSet presAssocID="{AE843719-E6C0-5D4C-A6CC-B00EBE4B4BDA}" presName="sibTrans" presStyleLbl="sibTrans1D1" presStyleIdx="0" presStyleCnt="5"/>
      <dgm:spPr/>
    </dgm:pt>
    <dgm:pt modelId="{40D67C6B-BE3B-BB40-A170-840B249DE733}" type="pres">
      <dgm:prSet presAssocID="{727FBB85-436F-E642-8E7E-66679F1817B3}" presName="node" presStyleLbl="node1" presStyleIdx="1" presStyleCnt="5">
        <dgm:presLayoutVars>
          <dgm:bulletEnabled val="1"/>
        </dgm:presLayoutVars>
      </dgm:prSet>
      <dgm:spPr/>
    </dgm:pt>
    <dgm:pt modelId="{673CDDBF-401D-004F-A1AC-97ECABE56B4A}" type="pres">
      <dgm:prSet presAssocID="{727FBB85-436F-E642-8E7E-66679F1817B3}" presName="spNode" presStyleCnt="0"/>
      <dgm:spPr/>
    </dgm:pt>
    <dgm:pt modelId="{04D51E04-29F7-004E-AB70-8F7ECA1B64FD}" type="pres">
      <dgm:prSet presAssocID="{88652D54-714C-C544-AC35-9258C59E16EA}" presName="sibTrans" presStyleLbl="sibTrans1D1" presStyleIdx="1" presStyleCnt="5"/>
      <dgm:spPr/>
    </dgm:pt>
    <dgm:pt modelId="{EB4B15E1-189E-B345-98D5-713A7A69BB4E}" type="pres">
      <dgm:prSet presAssocID="{02C19B18-D0ED-6040-8A2A-D56DC95DA2C8}" presName="node" presStyleLbl="node1" presStyleIdx="2" presStyleCnt="5">
        <dgm:presLayoutVars>
          <dgm:bulletEnabled val="1"/>
        </dgm:presLayoutVars>
      </dgm:prSet>
      <dgm:spPr/>
    </dgm:pt>
    <dgm:pt modelId="{6384170E-1676-8C4C-813A-44E24C2E6B93}" type="pres">
      <dgm:prSet presAssocID="{02C19B18-D0ED-6040-8A2A-D56DC95DA2C8}" presName="spNode" presStyleCnt="0"/>
      <dgm:spPr/>
    </dgm:pt>
    <dgm:pt modelId="{211B5BAE-2F91-9F4A-A236-C4DDF4B6E36D}" type="pres">
      <dgm:prSet presAssocID="{D40A562B-865B-844A-88C8-898CDBF11593}" presName="sibTrans" presStyleLbl="sibTrans1D1" presStyleIdx="2" presStyleCnt="5"/>
      <dgm:spPr/>
    </dgm:pt>
    <dgm:pt modelId="{30C8911E-8051-A64D-B6F8-F208F8CF37F7}" type="pres">
      <dgm:prSet presAssocID="{2036782F-EA01-AA4C-9535-92493E3683A4}" presName="node" presStyleLbl="node1" presStyleIdx="3" presStyleCnt="5">
        <dgm:presLayoutVars>
          <dgm:bulletEnabled val="1"/>
        </dgm:presLayoutVars>
      </dgm:prSet>
      <dgm:spPr/>
    </dgm:pt>
    <dgm:pt modelId="{BBD89FD3-8D7B-FA4B-9EAF-A4B15F3E2978}" type="pres">
      <dgm:prSet presAssocID="{2036782F-EA01-AA4C-9535-92493E3683A4}" presName="spNode" presStyleCnt="0"/>
      <dgm:spPr/>
    </dgm:pt>
    <dgm:pt modelId="{070894F6-38E6-D44B-81C3-24DAB49BBD8A}" type="pres">
      <dgm:prSet presAssocID="{B28FDFF6-4008-5C4D-8003-B6C485A6D89B}" presName="sibTrans" presStyleLbl="sibTrans1D1" presStyleIdx="3" presStyleCnt="5"/>
      <dgm:spPr/>
    </dgm:pt>
    <dgm:pt modelId="{F0417006-30E9-7148-B7D2-4E66B8AFD7BC}" type="pres">
      <dgm:prSet presAssocID="{0A00C971-DB63-6E48-893D-62BBD18C2BE9}" presName="node" presStyleLbl="node1" presStyleIdx="4" presStyleCnt="5">
        <dgm:presLayoutVars>
          <dgm:bulletEnabled val="1"/>
        </dgm:presLayoutVars>
      </dgm:prSet>
      <dgm:spPr/>
    </dgm:pt>
    <dgm:pt modelId="{C86ACE8F-BE5F-8345-8C0E-8F8F08AC32C8}" type="pres">
      <dgm:prSet presAssocID="{0A00C971-DB63-6E48-893D-62BBD18C2BE9}" presName="spNode" presStyleCnt="0"/>
      <dgm:spPr/>
    </dgm:pt>
    <dgm:pt modelId="{B778C9D9-C767-E04D-94F5-ECC13BB35165}" type="pres">
      <dgm:prSet presAssocID="{D48A4EAF-EE02-7644-A46D-297682EC21D2}" presName="sibTrans" presStyleLbl="sibTrans1D1" presStyleIdx="4" presStyleCnt="5"/>
      <dgm:spPr/>
    </dgm:pt>
  </dgm:ptLst>
  <dgm:cxnLst>
    <dgm:cxn modelId="{83BC1906-A116-E047-B05F-E201A5BAF915}" type="presOf" srcId="{727FBB85-436F-E642-8E7E-66679F1817B3}" destId="{40D67C6B-BE3B-BB40-A170-840B249DE733}" srcOrd="0" destOrd="0" presId="urn:microsoft.com/office/officeart/2005/8/layout/cycle5"/>
    <dgm:cxn modelId="{9858A708-2E97-3949-9BD2-AA3825F54275}" type="presOf" srcId="{D48A4EAF-EE02-7644-A46D-297682EC21D2}" destId="{B778C9D9-C767-E04D-94F5-ECC13BB35165}" srcOrd="0" destOrd="0" presId="urn:microsoft.com/office/officeart/2005/8/layout/cycle5"/>
    <dgm:cxn modelId="{D1ED8644-9BE0-404E-874E-D9DE393E5B45}" srcId="{2076A20A-1F86-714F-AAA2-9CAB82390F83}" destId="{89C6D535-A37D-2D43-904C-79CDAEC17D04}" srcOrd="0" destOrd="0" parTransId="{A1A2F631-D3D2-ED43-AEEA-2441306A1670}" sibTransId="{AE843719-E6C0-5D4C-A6CC-B00EBE4B4BDA}"/>
    <dgm:cxn modelId="{63B6164C-B15E-BE47-B7C7-AF078345239B}" srcId="{2076A20A-1F86-714F-AAA2-9CAB82390F83}" destId="{2036782F-EA01-AA4C-9535-92493E3683A4}" srcOrd="3" destOrd="0" parTransId="{1BA5C716-07C7-8143-B931-370BBA781F43}" sibTransId="{B28FDFF6-4008-5C4D-8003-B6C485A6D89B}"/>
    <dgm:cxn modelId="{5A2CB36E-6626-AE42-8A3A-4E8EFE271FD4}" type="presOf" srcId="{B28FDFF6-4008-5C4D-8003-B6C485A6D89B}" destId="{070894F6-38E6-D44B-81C3-24DAB49BBD8A}" srcOrd="0" destOrd="0" presId="urn:microsoft.com/office/officeart/2005/8/layout/cycle5"/>
    <dgm:cxn modelId="{EDAF957C-C172-9241-BF3E-C62EE789C9CB}" srcId="{2076A20A-1F86-714F-AAA2-9CAB82390F83}" destId="{02C19B18-D0ED-6040-8A2A-D56DC95DA2C8}" srcOrd="2" destOrd="0" parTransId="{86C7AA46-BD89-044B-9884-117ECD463C9E}" sibTransId="{D40A562B-865B-844A-88C8-898CDBF11593}"/>
    <dgm:cxn modelId="{24C5648E-68B4-9249-A431-F5432568EC1A}" type="presOf" srcId="{88652D54-714C-C544-AC35-9258C59E16EA}" destId="{04D51E04-29F7-004E-AB70-8F7ECA1B64FD}" srcOrd="0" destOrd="0" presId="urn:microsoft.com/office/officeart/2005/8/layout/cycle5"/>
    <dgm:cxn modelId="{9E4DE39A-4497-E941-8287-E2A6643A64E4}" srcId="{2076A20A-1F86-714F-AAA2-9CAB82390F83}" destId="{0A00C971-DB63-6E48-893D-62BBD18C2BE9}" srcOrd="4" destOrd="0" parTransId="{10565188-C273-8548-AA76-DBD4B01EA276}" sibTransId="{D48A4EAF-EE02-7644-A46D-297682EC21D2}"/>
    <dgm:cxn modelId="{7B2A19AA-32CF-A141-B3C1-B59B8B30E93E}" type="presOf" srcId="{2036782F-EA01-AA4C-9535-92493E3683A4}" destId="{30C8911E-8051-A64D-B6F8-F208F8CF37F7}" srcOrd="0" destOrd="0" presId="urn:microsoft.com/office/officeart/2005/8/layout/cycle5"/>
    <dgm:cxn modelId="{9D6275AC-66C1-AE46-B73E-543B7724664D}" type="presOf" srcId="{D40A562B-865B-844A-88C8-898CDBF11593}" destId="{211B5BAE-2F91-9F4A-A236-C4DDF4B6E36D}" srcOrd="0" destOrd="0" presId="urn:microsoft.com/office/officeart/2005/8/layout/cycle5"/>
    <dgm:cxn modelId="{A32464C7-9CB1-B64E-9A0A-B1E658FE6A44}" type="presOf" srcId="{2076A20A-1F86-714F-AAA2-9CAB82390F83}" destId="{33841BDC-A806-0046-8747-1DAFA03390C6}" srcOrd="0" destOrd="0" presId="urn:microsoft.com/office/officeart/2005/8/layout/cycle5"/>
    <dgm:cxn modelId="{FE603FDA-7C7B-F043-AFAD-77740987B863}" type="presOf" srcId="{AE843719-E6C0-5D4C-A6CC-B00EBE4B4BDA}" destId="{C85C62A7-2673-E84D-8330-D36E0AC8F47F}" srcOrd="0" destOrd="0" presId="urn:microsoft.com/office/officeart/2005/8/layout/cycle5"/>
    <dgm:cxn modelId="{69D1C2DC-A1A9-1546-B30A-06BC8A9C566B}" type="presOf" srcId="{02C19B18-D0ED-6040-8A2A-D56DC95DA2C8}" destId="{EB4B15E1-189E-B345-98D5-713A7A69BB4E}" srcOrd="0" destOrd="0" presId="urn:microsoft.com/office/officeart/2005/8/layout/cycle5"/>
    <dgm:cxn modelId="{B0BD94E4-E8FE-DD49-96A4-7E3A118706C6}" type="presOf" srcId="{89C6D535-A37D-2D43-904C-79CDAEC17D04}" destId="{CDA13FCD-ACF6-6C47-A063-4E1F070B68D9}" srcOrd="0" destOrd="0" presId="urn:microsoft.com/office/officeart/2005/8/layout/cycle5"/>
    <dgm:cxn modelId="{41CE6CF8-BAAF-FA45-BE7C-D932C545884D}" srcId="{2076A20A-1F86-714F-AAA2-9CAB82390F83}" destId="{727FBB85-436F-E642-8E7E-66679F1817B3}" srcOrd="1" destOrd="0" parTransId="{DFA5A21B-BEFB-CE4A-AC33-ED347B0E9D86}" sibTransId="{88652D54-714C-C544-AC35-9258C59E16EA}"/>
    <dgm:cxn modelId="{5136A1FF-C03B-1A43-B06A-B16C36093813}" type="presOf" srcId="{0A00C971-DB63-6E48-893D-62BBD18C2BE9}" destId="{F0417006-30E9-7148-B7D2-4E66B8AFD7BC}" srcOrd="0" destOrd="0" presId="urn:microsoft.com/office/officeart/2005/8/layout/cycle5"/>
    <dgm:cxn modelId="{16ABC43F-45CC-344C-B514-6F9B2679417F}" type="presParOf" srcId="{33841BDC-A806-0046-8747-1DAFA03390C6}" destId="{CDA13FCD-ACF6-6C47-A063-4E1F070B68D9}" srcOrd="0" destOrd="0" presId="urn:microsoft.com/office/officeart/2005/8/layout/cycle5"/>
    <dgm:cxn modelId="{CBE307D8-ABAB-7149-98F4-0122BB592E5B}" type="presParOf" srcId="{33841BDC-A806-0046-8747-1DAFA03390C6}" destId="{1689AB90-5F29-B342-BA8D-422D8348165C}" srcOrd="1" destOrd="0" presId="urn:microsoft.com/office/officeart/2005/8/layout/cycle5"/>
    <dgm:cxn modelId="{F72CD647-E148-A747-A0EE-03D96C963215}" type="presParOf" srcId="{33841BDC-A806-0046-8747-1DAFA03390C6}" destId="{C85C62A7-2673-E84D-8330-D36E0AC8F47F}" srcOrd="2" destOrd="0" presId="urn:microsoft.com/office/officeart/2005/8/layout/cycle5"/>
    <dgm:cxn modelId="{A68D775C-13C5-2346-A154-5210ACDD448A}" type="presParOf" srcId="{33841BDC-A806-0046-8747-1DAFA03390C6}" destId="{40D67C6B-BE3B-BB40-A170-840B249DE733}" srcOrd="3" destOrd="0" presId="urn:microsoft.com/office/officeart/2005/8/layout/cycle5"/>
    <dgm:cxn modelId="{48C1CE6D-9851-8242-9ADC-E9F8954CA555}" type="presParOf" srcId="{33841BDC-A806-0046-8747-1DAFA03390C6}" destId="{673CDDBF-401D-004F-A1AC-97ECABE56B4A}" srcOrd="4" destOrd="0" presId="urn:microsoft.com/office/officeart/2005/8/layout/cycle5"/>
    <dgm:cxn modelId="{5895CBA4-2430-D94D-B8E1-AB03E6FFBE0B}" type="presParOf" srcId="{33841BDC-A806-0046-8747-1DAFA03390C6}" destId="{04D51E04-29F7-004E-AB70-8F7ECA1B64FD}" srcOrd="5" destOrd="0" presId="urn:microsoft.com/office/officeart/2005/8/layout/cycle5"/>
    <dgm:cxn modelId="{AE6F5B0B-2F43-8E44-A056-40D3C30BC987}" type="presParOf" srcId="{33841BDC-A806-0046-8747-1DAFA03390C6}" destId="{EB4B15E1-189E-B345-98D5-713A7A69BB4E}" srcOrd="6" destOrd="0" presId="urn:microsoft.com/office/officeart/2005/8/layout/cycle5"/>
    <dgm:cxn modelId="{BF47E59F-4D5B-804E-BBEF-F86893537FC4}" type="presParOf" srcId="{33841BDC-A806-0046-8747-1DAFA03390C6}" destId="{6384170E-1676-8C4C-813A-44E24C2E6B93}" srcOrd="7" destOrd="0" presId="urn:microsoft.com/office/officeart/2005/8/layout/cycle5"/>
    <dgm:cxn modelId="{63BC9416-27C0-834D-81FB-5341643154FA}" type="presParOf" srcId="{33841BDC-A806-0046-8747-1DAFA03390C6}" destId="{211B5BAE-2F91-9F4A-A236-C4DDF4B6E36D}" srcOrd="8" destOrd="0" presId="urn:microsoft.com/office/officeart/2005/8/layout/cycle5"/>
    <dgm:cxn modelId="{8C9FB442-BC3C-0C4C-AF94-184D8539BF37}" type="presParOf" srcId="{33841BDC-A806-0046-8747-1DAFA03390C6}" destId="{30C8911E-8051-A64D-B6F8-F208F8CF37F7}" srcOrd="9" destOrd="0" presId="urn:microsoft.com/office/officeart/2005/8/layout/cycle5"/>
    <dgm:cxn modelId="{D662F99A-D5FC-194E-8C98-735B220B20B9}" type="presParOf" srcId="{33841BDC-A806-0046-8747-1DAFA03390C6}" destId="{BBD89FD3-8D7B-FA4B-9EAF-A4B15F3E2978}" srcOrd="10" destOrd="0" presId="urn:microsoft.com/office/officeart/2005/8/layout/cycle5"/>
    <dgm:cxn modelId="{00F42EF8-DA82-CE44-B0B1-7B6DC9F8A60F}" type="presParOf" srcId="{33841BDC-A806-0046-8747-1DAFA03390C6}" destId="{070894F6-38E6-D44B-81C3-24DAB49BBD8A}" srcOrd="11" destOrd="0" presId="urn:microsoft.com/office/officeart/2005/8/layout/cycle5"/>
    <dgm:cxn modelId="{A7E3F2E5-21C1-3640-B1CF-C328BF47FDBB}" type="presParOf" srcId="{33841BDC-A806-0046-8747-1DAFA03390C6}" destId="{F0417006-30E9-7148-B7D2-4E66B8AFD7BC}" srcOrd="12" destOrd="0" presId="urn:microsoft.com/office/officeart/2005/8/layout/cycle5"/>
    <dgm:cxn modelId="{904D204C-0BCC-C74B-A580-52DF7D0B0D01}" type="presParOf" srcId="{33841BDC-A806-0046-8747-1DAFA03390C6}" destId="{C86ACE8F-BE5F-8345-8C0E-8F8F08AC32C8}" srcOrd="13" destOrd="0" presId="urn:microsoft.com/office/officeart/2005/8/layout/cycle5"/>
    <dgm:cxn modelId="{99D60E2D-DD56-3B4C-8FE4-1B6347722893}" type="presParOf" srcId="{33841BDC-A806-0046-8747-1DAFA03390C6}" destId="{B778C9D9-C767-E04D-94F5-ECC13BB3516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13FCD-ACF6-6C47-A063-4E1F070B68D9}">
      <dsp:nvSpPr>
        <dsp:cNvPr id="0" name=""/>
        <dsp:cNvSpPr/>
      </dsp:nvSpPr>
      <dsp:spPr>
        <a:xfrm>
          <a:off x="2583668" y="2091"/>
          <a:ext cx="1442723" cy="9377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Always deliver what you’ve promised</a:t>
          </a:r>
        </a:p>
      </dsp:txBody>
      <dsp:txXfrm>
        <a:off x="2629446" y="47869"/>
        <a:ext cx="1351167" cy="846214"/>
      </dsp:txXfrm>
    </dsp:sp>
    <dsp:sp modelId="{C85C62A7-2673-E84D-8330-D36E0AC8F47F}">
      <dsp:nvSpPr>
        <dsp:cNvPr id="0" name=""/>
        <dsp:cNvSpPr/>
      </dsp:nvSpPr>
      <dsp:spPr>
        <a:xfrm>
          <a:off x="1433000" y="470976"/>
          <a:ext cx="3744059" cy="3744059"/>
        </a:xfrm>
        <a:custGeom>
          <a:avLst/>
          <a:gdLst/>
          <a:ahLst/>
          <a:cxnLst/>
          <a:rect l="0" t="0" r="0" b="0"/>
          <a:pathLst>
            <a:path>
              <a:moveTo>
                <a:pt x="2786292" y="238439"/>
              </a:moveTo>
              <a:arcTo wR="1872029" hR="1872029" stAng="17954052" swAng="1210560"/>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D67C6B-BE3B-BB40-A170-840B249DE733}">
      <dsp:nvSpPr>
        <dsp:cNvPr id="0" name=""/>
        <dsp:cNvSpPr/>
      </dsp:nvSpPr>
      <dsp:spPr>
        <a:xfrm>
          <a:off x="4364075" y="1295632"/>
          <a:ext cx="1442723" cy="93777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Start the relationship before you ask for money</a:t>
          </a:r>
          <a:endParaRPr lang="en-US" sz="1100" kern="1200" dirty="0">
            <a:latin typeface="Century Gothic" panose="020B0502020202020204" pitchFamily="34" charset="0"/>
          </a:endParaRPr>
        </a:p>
      </dsp:txBody>
      <dsp:txXfrm>
        <a:off x="4409853" y="1341410"/>
        <a:ext cx="1351167" cy="846214"/>
      </dsp:txXfrm>
    </dsp:sp>
    <dsp:sp modelId="{04D51E04-29F7-004E-AB70-8F7ECA1B64FD}">
      <dsp:nvSpPr>
        <dsp:cNvPr id="0" name=""/>
        <dsp:cNvSpPr/>
      </dsp:nvSpPr>
      <dsp:spPr>
        <a:xfrm>
          <a:off x="1433000" y="470976"/>
          <a:ext cx="3744059" cy="3744059"/>
        </a:xfrm>
        <a:custGeom>
          <a:avLst/>
          <a:gdLst/>
          <a:ahLst/>
          <a:cxnLst/>
          <a:rect l="0" t="0" r="0" b="0"/>
          <a:pathLst>
            <a:path>
              <a:moveTo>
                <a:pt x="3739556" y="2001792"/>
              </a:moveTo>
              <a:arcTo wR="1872029" hR="1872029" stAng="21838484" swAng="1358969"/>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B4B15E1-189E-B345-98D5-713A7A69BB4E}">
      <dsp:nvSpPr>
        <dsp:cNvPr id="0" name=""/>
        <dsp:cNvSpPr/>
      </dsp:nvSpPr>
      <dsp:spPr>
        <a:xfrm>
          <a:off x="3684020" y="3388625"/>
          <a:ext cx="1442723" cy="93777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Nurture and build the relationship</a:t>
          </a:r>
          <a:endParaRPr lang="en-US" sz="1100" kern="1200" dirty="0">
            <a:latin typeface="Century Gothic" panose="020B0502020202020204" pitchFamily="34" charset="0"/>
          </a:endParaRPr>
        </a:p>
      </dsp:txBody>
      <dsp:txXfrm>
        <a:off x="3729798" y="3434403"/>
        <a:ext cx="1351167" cy="846214"/>
      </dsp:txXfrm>
    </dsp:sp>
    <dsp:sp modelId="{211B5BAE-2F91-9F4A-A236-C4DDF4B6E36D}">
      <dsp:nvSpPr>
        <dsp:cNvPr id="0" name=""/>
        <dsp:cNvSpPr/>
      </dsp:nvSpPr>
      <dsp:spPr>
        <a:xfrm>
          <a:off x="1433000" y="470976"/>
          <a:ext cx="3744059" cy="3744059"/>
        </a:xfrm>
        <a:custGeom>
          <a:avLst/>
          <a:gdLst/>
          <a:ahLst/>
          <a:cxnLst/>
          <a:rect l="0" t="0" r="0" b="0"/>
          <a:pathLst>
            <a:path>
              <a:moveTo>
                <a:pt x="2101483" y="3729944"/>
              </a:moveTo>
              <a:arcTo wR="1872029" hR="1872029" stAng="4977576" swAng="844849"/>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C8911E-8051-A64D-B6F8-F208F8CF37F7}">
      <dsp:nvSpPr>
        <dsp:cNvPr id="0" name=""/>
        <dsp:cNvSpPr/>
      </dsp:nvSpPr>
      <dsp:spPr>
        <a:xfrm>
          <a:off x="1483317" y="3388625"/>
          <a:ext cx="1442723" cy="93777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Stop by their place of business throughout the year</a:t>
          </a:r>
          <a:endParaRPr lang="en-US" sz="1100" kern="1200" dirty="0">
            <a:latin typeface="Century Gothic" panose="020B0502020202020204" pitchFamily="34" charset="0"/>
          </a:endParaRPr>
        </a:p>
      </dsp:txBody>
      <dsp:txXfrm>
        <a:off x="1529095" y="3434403"/>
        <a:ext cx="1351167" cy="846214"/>
      </dsp:txXfrm>
    </dsp:sp>
    <dsp:sp modelId="{070894F6-38E6-D44B-81C3-24DAB49BBD8A}">
      <dsp:nvSpPr>
        <dsp:cNvPr id="0" name=""/>
        <dsp:cNvSpPr/>
      </dsp:nvSpPr>
      <dsp:spPr>
        <a:xfrm>
          <a:off x="1433000" y="470976"/>
          <a:ext cx="3744059" cy="3744059"/>
        </a:xfrm>
        <a:custGeom>
          <a:avLst/>
          <a:gdLst/>
          <a:ahLst/>
          <a:cxnLst/>
          <a:rect l="0" t="0" r="0" b="0"/>
          <a:pathLst>
            <a:path>
              <a:moveTo>
                <a:pt x="198501" y="2710956"/>
              </a:moveTo>
              <a:arcTo wR="1872029" hR="1872029" stAng="9202546" swAng="1358969"/>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417006-30E9-7148-B7D2-4E66B8AFD7BC}">
      <dsp:nvSpPr>
        <dsp:cNvPr id="0" name=""/>
        <dsp:cNvSpPr/>
      </dsp:nvSpPr>
      <dsp:spPr>
        <a:xfrm>
          <a:off x="803262" y="1295632"/>
          <a:ext cx="1442723" cy="9377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Draw up a calendar of touch points</a:t>
          </a:r>
        </a:p>
      </dsp:txBody>
      <dsp:txXfrm>
        <a:off x="849040" y="1341410"/>
        <a:ext cx="1351167" cy="846214"/>
      </dsp:txXfrm>
    </dsp:sp>
    <dsp:sp modelId="{B778C9D9-C767-E04D-94F5-ECC13BB35165}">
      <dsp:nvSpPr>
        <dsp:cNvPr id="0" name=""/>
        <dsp:cNvSpPr/>
      </dsp:nvSpPr>
      <dsp:spPr>
        <a:xfrm>
          <a:off x="1433000" y="470976"/>
          <a:ext cx="3744059" cy="3744059"/>
        </a:xfrm>
        <a:custGeom>
          <a:avLst/>
          <a:gdLst/>
          <a:ahLst/>
          <a:cxnLst/>
          <a:rect l="0" t="0" r="0" b="0"/>
          <a:pathLst>
            <a:path>
              <a:moveTo>
                <a:pt x="450434" y="654014"/>
              </a:moveTo>
              <a:arcTo wR="1872029" hR="1872029" stAng="13235388" swAng="1210560"/>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A257-A0DA-CF40-AAC6-9545928E5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3F2EB-7292-5542-B88A-F14DBADC4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4B5E6-CD41-6841-8599-EFE99EA67F53}"/>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B6508B12-B713-534D-A1D9-5EF3EF77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FF268-AD84-8140-8787-B4A8398F23DE}"/>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427602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B95D-C0E7-7948-9400-17090CCC17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E4D93-2E66-C645-8DF8-354A0C3EB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8F288-CBC2-274A-8FAE-3C2729BB71B8}"/>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2BF7832E-3A79-5047-BA26-6BB0FD80A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4A757-0D40-A04A-8F89-62BE67F43F07}"/>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117024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B4A4B-E045-B248-91C9-BB3AA51EC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209C8-187A-E648-AE7D-85516CBC15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266A-5E48-2D4B-AD42-484CC951F048}"/>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E8B39C5C-8188-2F46-A224-759EFFA3E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37067-ABD3-8C46-9487-45C6D7D0FC53}"/>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426573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6AB-866B-854D-989B-1199AE70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26D53-AA1D-634D-B5BA-B121D8F8C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7025-6DDC-3B4E-93F4-46297E181952}"/>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84D5D547-DB31-774A-A0D4-CE30B7278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350FF-541C-C147-BC96-CECC5F1485E0}"/>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352532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D935-F45F-8342-BBAA-8B46869DF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477A6-CC20-E141-BA8D-112776372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7240D-43FD-6740-B8E9-8A8213B409D1}"/>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8C57F7BC-1A62-3E44-8B91-E2C9F8E73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09DA7-EDAE-7245-9BD9-413B0F32871B}"/>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325567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4833-31EE-9349-ADE4-55B3689FB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828FA-EB4B-FD43-89EE-1FF7BA319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54BD03-668F-A444-A324-54BFC2EDE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9FF01-F04E-E04E-9E92-09D5CA87ED06}"/>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6" name="Footer Placeholder 5">
            <a:extLst>
              <a:ext uri="{FF2B5EF4-FFF2-40B4-BE49-F238E27FC236}">
                <a16:creationId xmlns:a16="http://schemas.microsoft.com/office/drawing/2014/main" id="{E31FC0E7-C580-3143-AE31-C17CDDF3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8BD8B-7371-5D43-92A3-7D530BE08359}"/>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368496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62D4-08CF-7F4A-93BC-520BDF438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F3A39-34D7-544B-9EB0-A0A310380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6A923-3DF1-1948-BDC2-EDC4EA630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FA8283-E5CD-D14C-BFE4-9293EEBC6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FF24F-100F-424C-92C5-4B5BBBAEB3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701F32-6784-354E-9148-AE019127617F}"/>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8" name="Footer Placeholder 7">
            <a:extLst>
              <a:ext uri="{FF2B5EF4-FFF2-40B4-BE49-F238E27FC236}">
                <a16:creationId xmlns:a16="http://schemas.microsoft.com/office/drawing/2014/main" id="{EB711495-0423-7244-BA1E-F63714E483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495EEC-8574-BB40-B9E0-B012308399F6}"/>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343510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DEAC-D629-5447-9C95-BC1621AB1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7F1B1-FD25-3B40-9BC9-D50763295205}"/>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4" name="Footer Placeholder 3">
            <a:extLst>
              <a:ext uri="{FF2B5EF4-FFF2-40B4-BE49-F238E27FC236}">
                <a16:creationId xmlns:a16="http://schemas.microsoft.com/office/drawing/2014/main" id="{D0374CD5-91A3-3044-9F72-64CF84936F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FE46F-FA80-7947-B5E6-D3F2E35005A8}"/>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287041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558A7-5584-CB43-B974-C8F1731D0119}"/>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3" name="Footer Placeholder 2">
            <a:extLst>
              <a:ext uri="{FF2B5EF4-FFF2-40B4-BE49-F238E27FC236}">
                <a16:creationId xmlns:a16="http://schemas.microsoft.com/office/drawing/2014/main" id="{8B91C2DB-E464-684F-9B94-C91DD92A6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09C71D-28D2-EA4C-AAB8-F89AD25E5090}"/>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240577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C662-3ECD-7941-ADA5-3CC3D4ED0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461D80-7A7F-6547-BF90-CCA4A95E2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885C08-3600-D04B-B015-3DFB5ABB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1EDC-59DF-C84B-B80E-565E32242D77}"/>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6" name="Footer Placeholder 5">
            <a:extLst>
              <a:ext uri="{FF2B5EF4-FFF2-40B4-BE49-F238E27FC236}">
                <a16:creationId xmlns:a16="http://schemas.microsoft.com/office/drawing/2014/main" id="{0C2A51B9-3508-6544-993B-797E01684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14DA6-CE0E-F141-9690-CDB95A0A0705}"/>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212221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9683-8A2C-E64D-B146-8BDCEB2AE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9F9FE-57C0-1741-A0F6-441C581CF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7BCE2F-13CC-9247-88FB-0B4A67B50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698F-DDE7-FE42-A81C-0BA790BD2387}"/>
              </a:ext>
            </a:extLst>
          </p:cNvPr>
          <p:cNvSpPr>
            <a:spLocks noGrp="1"/>
          </p:cNvSpPr>
          <p:nvPr>
            <p:ph type="dt" sz="half" idx="10"/>
          </p:nvPr>
        </p:nvSpPr>
        <p:spPr/>
        <p:txBody>
          <a:bodyPr/>
          <a:lstStyle/>
          <a:p>
            <a:fld id="{1CEBEA8F-8775-8C46-A271-88930C56CB22}" type="datetimeFigureOut">
              <a:rPr lang="en-US" smtClean="0"/>
              <a:t>10/4/21</a:t>
            </a:fld>
            <a:endParaRPr lang="en-US"/>
          </a:p>
        </p:txBody>
      </p:sp>
      <p:sp>
        <p:nvSpPr>
          <p:cNvPr id="6" name="Footer Placeholder 5">
            <a:extLst>
              <a:ext uri="{FF2B5EF4-FFF2-40B4-BE49-F238E27FC236}">
                <a16:creationId xmlns:a16="http://schemas.microsoft.com/office/drawing/2014/main" id="{0CC47B0E-83D8-4B40-95C3-A414CCE79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7D8A7-F4A1-FD46-8DBD-D14FEA45EDEA}"/>
              </a:ext>
            </a:extLst>
          </p:cNvPr>
          <p:cNvSpPr>
            <a:spLocks noGrp="1"/>
          </p:cNvSpPr>
          <p:nvPr>
            <p:ph type="sldNum" sz="quarter" idx="12"/>
          </p:nvPr>
        </p:nvSpPr>
        <p:spPr/>
        <p:txBody>
          <a:bodyPr/>
          <a:lstStyle/>
          <a:p>
            <a:fld id="{F80067AD-D336-4647-B7FF-AEF3580E5DEF}" type="slidenum">
              <a:rPr lang="en-US" smtClean="0"/>
              <a:t>‹#›</a:t>
            </a:fld>
            <a:endParaRPr lang="en-US"/>
          </a:p>
        </p:txBody>
      </p:sp>
    </p:spTree>
    <p:extLst>
      <p:ext uri="{BB962C8B-B14F-4D97-AF65-F5344CB8AC3E}">
        <p14:creationId xmlns:p14="http://schemas.microsoft.com/office/powerpoint/2010/main" val="342140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85C2A-1D4D-1B4B-989A-7642563F8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F9D85B-CE76-0941-8B9F-9F77E031F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FE5A-5800-9746-B05C-6665FCE05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BEA8F-8775-8C46-A271-88930C56CB22}" type="datetimeFigureOut">
              <a:rPr lang="en-US" smtClean="0"/>
              <a:t>10/4/21</a:t>
            </a:fld>
            <a:endParaRPr lang="en-US"/>
          </a:p>
        </p:txBody>
      </p:sp>
      <p:sp>
        <p:nvSpPr>
          <p:cNvPr id="5" name="Footer Placeholder 4">
            <a:extLst>
              <a:ext uri="{FF2B5EF4-FFF2-40B4-BE49-F238E27FC236}">
                <a16:creationId xmlns:a16="http://schemas.microsoft.com/office/drawing/2014/main" id="{8C5B4538-3D8A-1348-A17F-9FAC27DDD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EC876-BE80-144A-AB2B-1455ECD9A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067AD-D336-4647-B7FF-AEF3580E5DEF}" type="slidenum">
              <a:rPr lang="en-US" smtClean="0"/>
              <a:t>‹#›</a:t>
            </a:fld>
            <a:endParaRPr lang="en-US"/>
          </a:p>
        </p:txBody>
      </p:sp>
    </p:spTree>
    <p:extLst>
      <p:ext uri="{BB962C8B-B14F-4D97-AF65-F5344CB8AC3E}">
        <p14:creationId xmlns:p14="http://schemas.microsoft.com/office/powerpoint/2010/main" val="136457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solutionwebsite.com/" TargetMode="External"/><Relationship Id="rId7" Type="http://schemas.openxmlformats.org/officeDocument/2006/relationships/image" Target="../media/image2.png"/><Relationship Id="rId2" Type="http://schemas.openxmlformats.org/officeDocument/2006/relationships/hyperlink" Target="mailto:dot@thesolutionwebsite.com" TargetMode="Externa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s://www.facebook.com/dot.batcheldermiller" TargetMode="External"/><Relationship Id="rId4" Type="http://schemas.openxmlformats.org/officeDocument/2006/relationships/hyperlink" Target="https://www.linkedin.com/in/dot-mill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7E91C-0EEB-E54E-919B-A2798D1F0EEA}"/>
              </a:ext>
            </a:extLst>
          </p:cNvPr>
          <p:cNvPicPr>
            <a:picLocks noChangeAspect="1"/>
          </p:cNvPicPr>
          <p:nvPr/>
        </p:nvPicPr>
        <p:blipFill>
          <a:blip r:embed="rId2"/>
          <a:stretch>
            <a:fillRect/>
          </a:stretch>
        </p:blipFill>
        <p:spPr>
          <a:xfrm>
            <a:off x="-1" y="293510"/>
            <a:ext cx="12192001" cy="7002967"/>
          </a:xfrm>
          <a:prstGeom prst="rect">
            <a:avLst/>
          </a:prstGeom>
        </p:spPr>
      </p:pic>
      <p:sp>
        <p:nvSpPr>
          <p:cNvPr id="4" name="TextBox 3">
            <a:extLst>
              <a:ext uri="{FF2B5EF4-FFF2-40B4-BE49-F238E27FC236}">
                <a16:creationId xmlns:a16="http://schemas.microsoft.com/office/drawing/2014/main" id="{BBC5171F-B5C3-A54C-B159-0DD642CA04FA}"/>
              </a:ext>
            </a:extLst>
          </p:cNvPr>
          <p:cNvSpPr txBox="1"/>
          <p:nvPr/>
        </p:nvSpPr>
        <p:spPr>
          <a:xfrm>
            <a:off x="2218176" y="1490008"/>
            <a:ext cx="7755649" cy="1938992"/>
          </a:xfrm>
          <a:prstGeom prst="rect">
            <a:avLst/>
          </a:prstGeom>
          <a:noFill/>
        </p:spPr>
        <p:txBody>
          <a:bodyPr wrap="none" rtlCol="0">
            <a:spAutoFit/>
          </a:bodyPr>
          <a:lstStyle/>
          <a:p>
            <a:pPr algn="ctr"/>
            <a:r>
              <a:rPr lang="en-US" sz="6000" b="1" dirty="0">
                <a:solidFill>
                  <a:schemeClr val="bg1"/>
                </a:solidFill>
                <a:latin typeface="Century Gothic" panose="020B0502020202020204" pitchFamily="34" charset="0"/>
              </a:rPr>
              <a:t>Proven Strategies for</a:t>
            </a:r>
          </a:p>
          <a:p>
            <a:pPr algn="ctr"/>
            <a:r>
              <a:rPr lang="en-US" sz="6000" b="1" dirty="0">
                <a:solidFill>
                  <a:schemeClr val="bg1"/>
                </a:solidFill>
                <a:latin typeface="Century Gothic" panose="020B0502020202020204" pitchFamily="34" charset="0"/>
              </a:rPr>
              <a:t>Fundraising in 2022</a:t>
            </a:r>
          </a:p>
        </p:txBody>
      </p:sp>
    </p:spTree>
    <p:extLst>
      <p:ext uri="{BB962C8B-B14F-4D97-AF65-F5344CB8AC3E}">
        <p14:creationId xmlns:p14="http://schemas.microsoft.com/office/powerpoint/2010/main" val="280700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679878"/>
            <a:ext cx="9465733" cy="218083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4" name="TextBox 3">
            <a:extLst>
              <a:ext uri="{FF2B5EF4-FFF2-40B4-BE49-F238E27FC236}">
                <a16:creationId xmlns:a16="http://schemas.microsoft.com/office/drawing/2014/main" id="{1530F353-8AAD-464E-934B-A65B91F310FF}"/>
              </a:ext>
            </a:extLst>
          </p:cNvPr>
          <p:cNvSpPr txBox="1"/>
          <p:nvPr/>
        </p:nvSpPr>
        <p:spPr>
          <a:xfrm>
            <a:off x="1449294" y="532880"/>
            <a:ext cx="10892743" cy="5181034"/>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YOU HAVE TO ASK THEM</a:t>
            </a:r>
          </a:p>
          <a:p>
            <a:pPr marL="914400" lvl="1" indent="-457200">
              <a:lnSpc>
                <a:spcPct val="150000"/>
              </a:lnSpc>
              <a:buFont typeface="Arial" panose="020B0604020202020204" pitchFamily="34" charset="0"/>
              <a:buChar char="•"/>
            </a:pPr>
            <a:r>
              <a:rPr lang="en-US" sz="2800" dirty="0">
                <a:latin typeface="Century Gothic" panose="020B0502020202020204" pitchFamily="34" charset="0"/>
              </a:rPr>
              <a:t>Some companies </a:t>
            </a:r>
            <a:r>
              <a:rPr lang="en-US" sz="2800" b="1" dirty="0">
                <a:latin typeface="Century Gothic" panose="020B0502020202020204" pitchFamily="34" charset="0"/>
              </a:rPr>
              <a:t>do</a:t>
            </a:r>
            <a:r>
              <a:rPr lang="en-US" sz="2800" dirty="0">
                <a:latin typeface="Century Gothic" panose="020B0502020202020204" pitchFamily="34" charset="0"/>
              </a:rPr>
              <a:t> have money right now</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Watch other event programs</a:t>
            </a:r>
          </a:p>
          <a:p>
            <a:pPr marL="914400" lvl="1" indent="-457200">
              <a:lnSpc>
                <a:spcPct val="150000"/>
              </a:lnSpc>
              <a:buFont typeface="Arial" panose="020B0604020202020204" pitchFamily="34" charset="0"/>
              <a:buChar char="•"/>
            </a:pPr>
            <a:r>
              <a:rPr lang="en-US" sz="2800" dirty="0">
                <a:latin typeface="Century Gothic" panose="020B0502020202020204" pitchFamily="34" charset="0"/>
              </a:rPr>
              <a:t>Look at the sponsor logos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If they have a limit, break up the payments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Hope House raised $405,000 on their virtual gala</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We doubled our profit from our national conference at AACE compared to an in-person event</a:t>
            </a:r>
          </a:p>
        </p:txBody>
      </p:sp>
    </p:spTree>
    <p:extLst>
      <p:ext uri="{BB962C8B-B14F-4D97-AF65-F5344CB8AC3E}">
        <p14:creationId xmlns:p14="http://schemas.microsoft.com/office/powerpoint/2010/main" val="10485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1" y="4453468"/>
            <a:ext cx="10448457" cy="2407242"/>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4" name="TextBox 3">
            <a:extLst>
              <a:ext uri="{FF2B5EF4-FFF2-40B4-BE49-F238E27FC236}">
                <a16:creationId xmlns:a16="http://schemas.microsoft.com/office/drawing/2014/main" id="{4ACA2F20-EB36-A141-8A19-BF852CAEBB59}"/>
              </a:ext>
            </a:extLst>
          </p:cNvPr>
          <p:cNvSpPr txBox="1"/>
          <p:nvPr/>
        </p:nvSpPr>
        <p:spPr>
          <a:xfrm>
            <a:off x="975161" y="668346"/>
            <a:ext cx="10892743" cy="4534703"/>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Grab the list of your members/area businesses and virtually visit or call them (have your leadership call them)</a:t>
            </a:r>
          </a:p>
          <a:p>
            <a:pPr marL="914400" lvl="1" indent="-457200">
              <a:lnSpc>
                <a:spcPct val="150000"/>
              </a:lnSpc>
              <a:buFont typeface="Arial" panose="020B0604020202020204" pitchFamily="34" charset="0"/>
              <a:buChar char="•"/>
            </a:pPr>
            <a:r>
              <a:rPr lang="en-US" sz="2800" dirty="0">
                <a:latin typeface="Century Gothic" panose="020B0502020202020204" pitchFamily="34" charset="0"/>
              </a:rPr>
              <a:t>If you email them – DON’T MASS EMAIL</a:t>
            </a:r>
          </a:p>
          <a:p>
            <a:pPr marL="914400" lvl="1" indent="-457200">
              <a:lnSpc>
                <a:spcPct val="150000"/>
              </a:lnSpc>
              <a:buFont typeface="Arial" panose="020B0604020202020204" pitchFamily="34" charset="0"/>
              <a:buChar char="•"/>
            </a:pPr>
            <a:r>
              <a:rPr lang="en-US" sz="2800" dirty="0">
                <a:latin typeface="Century Gothic" panose="020B0502020202020204" pitchFamily="34" charset="0"/>
              </a:rPr>
              <a:t>Include what problem you can solve for them with their sponsorship</a:t>
            </a:r>
          </a:p>
          <a:p>
            <a:pPr marL="914400" lvl="1" indent="-457200">
              <a:lnSpc>
                <a:spcPct val="150000"/>
              </a:lnSpc>
              <a:buFont typeface="Arial" panose="020B0604020202020204" pitchFamily="34" charset="0"/>
              <a:buChar char="•"/>
            </a:pPr>
            <a:r>
              <a:rPr lang="en-US" sz="2800" dirty="0">
                <a:latin typeface="Century Gothic" panose="020B0502020202020204" pitchFamily="34" charset="0"/>
              </a:rPr>
              <a:t>Are you sending holiday messages to them </a:t>
            </a:r>
          </a:p>
          <a:p>
            <a:pPr marL="1371600" lvl="2" indent="-457200">
              <a:lnSpc>
                <a:spcPct val="150000"/>
              </a:lnSpc>
              <a:buFont typeface="Arial" panose="020B0604020202020204" pitchFamily="34" charset="0"/>
              <a:buChar char="•"/>
            </a:pPr>
            <a:r>
              <a:rPr lang="en-US" sz="2800" dirty="0">
                <a:latin typeface="Century Gothic" panose="020B0502020202020204" pitchFamily="34" charset="0"/>
              </a:rPr>
              <a:t>Give the Gift of Membership this Holiday Season</a:t>
            </a:r>
          </a:p>
        </p:txBody>
      </p:sp>
    </p:spTree>
    <p:extLst>
      <p:ext uri="{BB962C8B-B14F-4D97-AF65-F5344CB8AC3E}">
        <p14:creationId xmlns:p14="http://schemas.microsoft.com/office/powerpoint/2010/main" val="247675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531629"/>
            <a:ext cx="10109200" cy="2329080"/>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Metrics For Success</a:t>
            </a:r>
          </a:p>
        </p:txBody>
      </p:sp>
      <p:sp>
        <p:nvSpPr>
          <p:cNvPr id="4" name="TextBox 3">
            <a:extLst>
              <a:ext uri="{FF2B5EF4-FFF2-40B4-BE49-F238E27FC236}">
                <a16:creationId xmlns:a16="http://schemas.microsoft.com/office/drawing/2014/main" id="{17DA1705-BE27-6F4E-B0C4-BA5DD97C16C5}"/>
              </a:ext>
            </a:extLst>
          </p:cNvPr>
          <p:cNvSpPr txBox="1"/>
          <p:nvPr/>
        </p:nvSpPr>
        <p:spPr>
          <a:xfrm>
            <a:off x="853288" y="532880"/>
            <a:ext cx="11338712" cy="4598375"/>
          </a:xfrm>
          <a:prstGeom prst="rect">
            <a:avLst/>
          </a:prstGeom>
          <a:noFill/>
          <a:ln>
            <a:noFill/>
          </a:ln>
        </p:spPr>
        <p:txBody>
          <a:bodyPr wrap="square" rtlCol="0">
            <a:spAutoFit/>
          </a:bodyPr>
          <a:lstStyle/>
          <a:p>
            <a:r>
              <a:rPr lang="en-US" sz="2200" dirty="0">
                <a:latin typeface="Century Gothic" panose="020B0502020202020204" pitchFamily="34" charset="0"/>
              </a:rPr>
              <a:t>When a company sponsors an event, they want to measure their return on investment. The most common metrics used to measure sponsorship ROI is to evaluate the amount of exposure the sponsor received throughout the campaign.</a:t>
            </a:r>
          </a:p>
          <a:p>
            <a:endParaRPr lang="en-US" sz="2200" dirty="0">
              <a:latin typeface="Century Gothic" panose="020B0502020202020204" pitchFamily="34" charset="0"/>
            </a:endParaRPr>
          </a:p>
          <a:p>
            <a:pPr marL="342900" lvl="0" indent="-342900">
              <a:buFont typeface="Arial" panose="020B0604020202020204" pitchFamily="34" charset="0"/>
              <a:buChar char="•"/>
            </a:pPr>
            <a:r>
              <a:rPr lang="en-US" sz="2200" dirty="0">
                <a:latin typeface="Century Gothic" panose="020B0502020202020204" pitchFamily="34" charset="0"/>
              </a:rPr>
              <a:t>Put together a comprehensive list of any marketing materials featuring their logo, and the number of impressions it received.</a:t>
            </a:r>
          </a:p>
          <a:p>
            <a:pPr marL="342900" indent="-342900">
              <a:buFont typeface="Arial" panose="020B0604020202020204" pitchFamily="34" charset="0"/>
              <a:buChar char="•"/>
            </a:pPr>
            <a:r>
              <a:rPr lang="en-US" sz="2200" dirty="0">
                <a:latin typeface="Century Gothic" panose="020B0502020202020204" pitchFamily="34" charset="0"/>
              </a:rPr>
              <a:t>Give examples of other businesses (in the same industry – if possible) that have banner ads on your website and print the metrics of how many clicks that banner received.</a:t>
            </a:r>
          </a:p>
          <a:p>
            <a:pPr marL="800100" lvl="1" indent="-342900">
              <a:lnSpc>
                <a:spcPct val="150000"/>
              </a:lnSpc>
              <a:buFont typeface="Arial" panose="020B0604020202020204" pitchFamily="34" charset="0"/>
              <a:buChar char="•"/>
            </a:pPr>
            <a:r>
              <a:rPr lang="en-US" sz="2200" dirty="0">
                <a:latin typeface="Century Gothic" panose="020B0502020202020204" pitchFamily="34" charset="0"/>
              </a:rPr>
              <a:t>Email blast | Sent on May 15 | 1,300 opens</a:t>
            </a:r>
          </a:p>
          <a:p>
            <a:pPr marL="800100" lvl="1" indent="-342900">
              <a:lnSpc>
                <a:spcPct val="150000"/>
              </a:lnSpc>
              <a:buFont typeface="Arial" panose="020B0604020202020204" pitchFamily="34" charset="0"/>
              <a:buChar char="•"/>
            </a:pPr>
            <a:r>
              <a:rPr lang="en-US" sz="2200" dirty="0">
                <a:latin typeface="Century Gothic" panose="020B0502020202020204" pitchFamily="34" charset="0"/>
              </a:rPr>
              <a:t>Direct Mail | Mailed on May 20 | 1,000 recipients</a:t>
            </a:r>
          </a:p>
          <a:p>
            <a:pPr marL="800100" lvl="1" indent="-342900">
              <a:lnSpc>
                <a:spcPct val="150000"/>
              </a:lnSpc>
              <a:buFont typeface="Arial" panose="020B0604020202020204" pitchFamily="34" charset="0"/>
              <a:buChar char="•"/>
            </a:pPr>
            <a:r>
              <a:rPr lang="en-US" sz="2200" dirty="0">
                <a:latin typeface="Century Gothic" panose="020B0502020202020204" pitchFamily="34" charset="0"/>
              </a:rPr>
              <a:t>Facebook Post | Posted on May 23 | 400 likes</a:t>
            </a:r>
          </a:p>
        </p:txBody>
      </p:sp>
    </p:spTree>
    <p:extLst>
      <p:ext uri="{BB962C8B-B14F-4D97-AF65-F5344CB8AC3E}">
        <p14:creationId xmlns:p14="http://schemas.microsoft.com/office/powerpoint/2010/main" val="56051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844926"/>
            <a:ext cx="8737600" cy="20130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4" name="TextBox 3">
            <a:extLst>
              <a:ext uri="{FF2B5EF4-FFF2-40B4-BE49-F238E27FC236}">
                <a16:creationId xmlns:a16="http://schemas.microsoft.com/office/drawing/2014/main" id="{3D9CB103-E31C-B140-8432-7CDA3A5197A1}"/>
              </a:ext>
            </a:extLst>
          </p:cNvPr>
          <p:cNvSpPr txBox="1"/>
          <p:nvPr/>
        </p:nvSpPr>
        <p:spPr>
          <a:xfrm>
            <a:off x="1299257" y="532880"/>
            <a:ext cx="10892743" cy="5181034"/>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Sell sponsor banners on event apps and online platforms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Put up full screen ads/videos before/after presentations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Sponsors to introduce speakers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Sponsors to engage in VIP sessions before/after speakers in a pre-selected breakout room</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Overlay lower-third logos on presentations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Branded breakouts/billboards/chats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Sponsors host breakout sessions</a:t>
            </a:r>
          </a:p>
        </p:txBody>
      </p:sp>
    </p:spTree>
    <p:extLst>
      <p:ext uri="{BB962C8B-B14F-4D97-AF65-F5344CB8AC3E}">
        <p14:creationId xmlns:p14="http://schemas.microsoft.com/office/powerpoint/2010/main" val="273666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844926"/>
            <a:ext cx="8737600" cy="20130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5" name="TextBox 4">
            <a:extLst>
              <a:ext uri="{FF2B5EF4-FFF2-40B4-BE49-F238E27FC236}">
                <a16:creationId xmlns:a16="http://schemas.microsoft.com/office/drawing/2014/main" id="{0FF308C6-0B2C-1F4F-B96B-DD8D8ECBD06A}"/>
              </a:ext>
            </a:extLst>
          </p:cNvPr>
          <p:cNvSpPr txBox="1"/>
          <p:nvPr/>
        </p:nvSpPr>
        <p:spPr>
          <a:xfrm>
            <a:off x="975161" y="651414"/>
            <a:ext cx="10892743" cy="4534703"/>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Promote sponsors in spotlights via email (know the data/metrics of everything)</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Your Sponsor/Investment Package is only a starting point </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Listen to their pain points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Talk to them about their target clients – you may have an avenue to get them</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It may not be logo placement – it may be a VIP event</a:t>
            </a:r>
          </a:p>
        </p:txBody>
      </p:sp>
    </p:spTree>
    <p:extLst>
      <p:ext uri="{BB962C8B-B14F-4D97-AF65-F5344CB8AC3E}">
        <p14:creationId xmlns:p14="http://schemas.microsoft.com/office/powerpoint/2010/main" val="369085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844926"/>
            <a:ext cx="8737600" cy="20130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6" name="TextBox 5">
            <a:extLst>
              <a:ext uri="{FF2B5EF4-FFF2-40B4-BE49-F238E27FC236}">
                <a16:creationId xmlns:a16="http://schemas.microsoft.com/office/drawing/2014/main" id="{A63F587F-8C98-044A-A3F8-0328DC2243A7}"/>
              </a:ext>
            </a:extLst>
          </p:cNvPr>
          <p:cNvSpPr txBox="1"/>
          <p:nvPr/>
        </p:nvSpPr>
        <p:spPr>
          <a:xfrm>
            <a:off x="992094" y="744717"/>
            <a:ext cx="10892743" cy="3888372"/>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Sponsored Breaks, Campfires, Speaker Q&amp;A’s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 promo items mailed to attendees before/after a conference</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 virtual swag bags (free registration to upcoming events, free webinar, etc.)</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Sponsor home workouts, yoga, cooking class</a:t>
            </a:r>
          </a:p>
        </p:txBody>
      </p:sp>
    </p:spTree>
    <p:extLst>
      <p:ext uri="{BB962C8B-B14F-4D97-AF65-F5344CB8AC3E}">
        <p14:creationId xmlns:p14="http://schemas.microsoft.com/office/powerpoint/2010/main" val="254158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508221"/>
            <a:ext cx="10210800" cy="2352488"/>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 Testimonial</a:t>
            </a:r>
          </a:p>
        </p:txBody>
      </p:sp>
      <p:sp>
        <p:nvSpPr>
          <p:cNvPr id="4" name="Rectangle 3">
            <a:extLst>
              <a:ext uri="{FF2B5EF4-FFF2-40B4-BE49-F238E27FC236}">
                <a16:creationId xmlns:a16="http://schemas.microsoft.com/office/drawing/2014/main" id="{E7424C3E-CB6B-7446-B0F1-7585B3FAAFBA}"/>
              </a:ext>
            </a:extLst>
          </p:cNvPr>
          <p:cNvSpPr/>
          <p:nvPr/>
        </p:nvSpPr>
        <p:spPr>
          <a:xfrm>
            <a:off x="661685" y="731040"/>
            <a:ext cx="11394847" cy="4401205"/>
          </a:xfrm>
          <a:prstGeom prst="rect">
            <a:avLst/>
          </a:prstGeom>
        </p:spPr>
        <p:txBody>
          <a:bodyPr wrap="square">
            <a:spAutoFit/>
          </a:bodyPr>
          <a:lstStyle/>
          <a:p>
            <a:r>
              <a:rPr lang="en-US" sz="2000" dirty="0">
                <a:solidFill>
                  <a:srgbClr val="050505"/>
                </a:solidFill>
                <a:latin typeface="Century Gothic" panose="020B0502020202020204" pitchFamily="34" charset="0"/>
              </a:rPr>
              <a:t>"I just must let you (and your whole team) know what a great job you all did on this 2020 AACE Virtual Conference!!! I have attended several virtual conferences during this crazy, COVID time we are all in and I want you to know your conference has been GREAT! The participation level, engagement from everyone, enthusiasm from speakers and attendees have been so enjoyable and it's been done without a glitch; no freezing of screens or interruptions has made learning a key component. After-all, that is why everyone is attending. The way you have structured this conference was well-thought out; from the classes to the vendor participation (which is important to us!) and I feel I/my organization will gain greatly from this. We would all like to be in person but that is not reality currently. I feel I was able to express myself and organization as if I was at my actual booth! AND I was able to see the speakers this year. Every in-person conference, I am stuck at my booth the entire time. Again- wonderful job to you and your team and we look forward to next year’s conference, either in person or virtual!"</a:t>
            </a:r>
            <a:endParaRPr lang="en-US" sz="2000" dirty="0">
              <a:solidFill>
                <a:srgbClr val="000000"/>
              </a:solidFill>
              <a:latin typeface="Century Gothic" panose="020B0502020202020204" pitchFamily="34" charset="0"/>
            </a:endParaRPr>
          </a:p>
          <a:p>
            <a:r>
              <a:rPr lang="en-US" sz="2000" dirty="0">
                <a:solidFill>
                  <a:srgbClr val="000000"/>
                </a:solidFill>
                <a:latin typeface="Century Gothic" panose="020B0502020202020204" pitchFamily="34" charset="0"/>
              </a:rPr>
              <a:t> </a:t>
            </a:r>
          </a:p>
        </p:txBody>
      </p:sp>
    </p:spTree>
    <p:extLst>
      <p:ext uri="{BB962C8B-B14F-4D97-AF65-F5344CB8AC3E}">
        <p14:creationId xmlns:p14="http://schemas.microsoft.com/office/powerpoint/2010/main" val="23146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825419"/>
            <a:ext cx="8822267" cy="203258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for Your Events</a:t>
            </a:r>
          </a:p>
        </p:txBody>
      </p:sp>
      <p:sp>
        <p:nvSpPr>
          <p:cNvPr id="4" name="TextBox 3">
            <a:extLst>
              <a:ext uri="{FF2B5EF4-FFF2-40B4-BE49-F238E27FC236}">
                <a16:creationId xmlns:a16="http://schemas.microsoft.com/office/drawing/2014/main" id="{838D8DCB-629B-2444-AF83-59C098AB30AD}"/>
              </a:ext>
            </a:extLst>
          </p:cNvPr>
          <p:cNvSpPr txBox="1"/>
          <p:nvPr/>
        </p:nvSpPr>
        <p:spPr>
          <a:xfrm>
            <a:off x="211874" y="973266"/>
            <a:ext cx="6746488" cy="3727111"/>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000" dirty="0">
                <a:latin typeface="Century Gothic" panose="020B0502020202020204" pitchFamily="34" charset="0"/>
              </a:rPr>
              <a:t>The point is to listen, listen, listen… and really care</a:t>
            </a:r>
          </a:p>
          <a:p>
            <a:pPr marL="457200" indent="-457200">
              <a:lnSpc>
                <a:spcPct val="150000"/>
              </a:lnSpc>
              <a:buFont typeface="Arial" panose="020B0604020202020204" pitchFamily="34" charset="0"/>
              <a:buChar char="•"/>
            </a:pPr>
            <a:r>
              <a:rPr lang="en-US" sz="2000" dirty="0">
                <a:latin typeface="Century Gothic" panose="020B0502020202020204" pitchFamily="34" charset="0"/>
              </a:rPr>
              <a:t>Create a contract that details all the deliverables and lays out exactly where the sponsor can anticipate visibility. Put together a comprehensive list of any marketing materials featuring their logo, and the number of impressions it received.</a:t>
            </a:r>
          </a:p>
          <a:p>
            <a:pPr marL="457200" indent="-457200">
              <a:lnSpc>
                <a:spcPct val="150000"/>
              </a:lnSpc>
              <a:buFont typeface="Arial" panose="020B0604020202020204" pitchFamily="34" charset="0"/>
              <a:buChar char="•"/>
            </a:pPr>
            <a:endParaRPr lang="en-US" sz="2000" dirty="0">
              <a:latin typeface="Century Gothic" panose="020B0502020202020204" pitchFamily="34" charset="0"/>
            </a:endParaRPr>
          </a:p>
        </p:txBody>
      </p:sp>
      <p:graphicFrame>
        <p:nvGraphicFramePr>
          <p:cNvPr id="5" name="Diagram 4">
            <a:extLst>
              <a:ext uri="{FF2B5EF4-FFF2-40B4-BE49-F238E27FC236}">
                <a16:creationId xmlns:a16="http://schemas.microsoft.com/office/drawing/2014/main" id="{DDD877F1-334F-3F44-82FF-729DB89BAA15}"/>
              </a:ext>
            </a:extLst>
          </p:cNvPr>
          <p:cNvGraphicFramePr/>
          <p:nvPr>
            <p:extLst>
              <p:ext uri="{D42A27DB-BD31-4B8C-83A1-F6EECF244321}">
                <p14:modId xmlns:p14="http://schemas.microsoft.com/office/powerpoint/2010/main" val="3365112390"/>
              </p:ext>
            </p:extLst>
          </p:nvPr>
        </p:nvGraphicFramePr>
        <p:xfrm>
          <a:off x="6061795" y="601626"/>
          <a:ext cx="6610061" cy="439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55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890549"/>
            <a:ext cx="8551333" cy="1970160"/>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Say Thank You Often</a:t>
            </a:r>
          </a:p>
        </p:txBody>
      </p:sp>
      <p:sp>
        <p:nvSpPr>
          <p:cNvPr id="4" name="TextBox 3">
            <a:extLst>
              <a:ext uri="{FF2B5EF4-FFF2-40B4-BE49-F238E27FC236}">
                <a16:creationId xmlns:a16="http://schemas.microsoft.com/office/drawing/2014/main" id="{F977710F-1E5E-084B-B725-C1CB3D1051DF}"/>
              </a:ext>
            </a:extLst>
          </p:cNvPr>
          <p:cNvSpPr txBox="1"/>
          <p:nvPr/>
        </p:nvSpPr>
        <p:spPr>
          <a:xfrm>
            <a:off x="1289297" y="532880"/>
            <a:ext cx="6354625" cy="511210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Thank you card</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Welcome Packet with promotional items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Spotlights, blogs, website recognition</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Video Thank </a:t>
            </a:r>
            <a:r>
              <a:rPr lang="en-US" sz="2000" dirty="0" err="1">
                <a:latin typeface="Century Gothic" panose="020B0502020202020204" pitchFamily="34" charset="0"/>
              </a:rPr>
              <a:t>You’s</a:t>
            </a:r>
            <a:endParaRPr lang="en-US" sz="2000" dirty="0">
              <a:latin typeface="Century Gothic" panose="020B0502020202020204" pitchFamily="34" charset="0"/>
            </a:endParaRPr>
          </a:p>
          <a:p>
            <a:pPr marL="342900" indent="-342900">
              <a:lnSpc>
                <a:spcPct val="150000"/>
              </a:lnSpc>
              <a:buFont typeface="Arial" panose="020B0604020202020204" pitchFamily="34" charset="0"/>
              <a:buChar char="•"/>
            </a:pPr>
            <a:r>
              <a:rPr lang="en-US" sz="2000" dirty="0">
                <a:latin typeface="Century Gothic" panose="020B0502020202020204" pitchFamily="34" charset="0"/>
              </a:rPr>
              <a:t>Give them a VIP party</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With a much-sought-after guest</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Send a Popcorn Bucket: Popping by to see you</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Someone can sponsor the popcorn and logo the box</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Other themes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Send Sponsor Anniversary Cards</a:t>
            </a:r>
          </a:p>
        </p:txBody>
      </p:sp>
      <p:pic>
        <p:nvPicPr>
          <p:cNvPr id="5" name="Picture 2" descr="Teach Your Kids to Say Thank You | Kiplinger">
            <a:extLst>
              <a:ext uri="{FF2B5EF4-FFF2-40B4-BE49-F238E27FC236}">
                <a16:creationId xmlns:a16="http://schemas.microsoft.com/office/drawing/2014/main" id="{132537A2-A6EB-5842-89DF-9CB4A20A9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990" y="2208011"/>
            <a:ext cx="3919981" cy="257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7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 Ideas (in-person but wanted to share)</a:t>
            </a:r>
          </a:p>
        </p:txBody>
      </p:sp>
      <p:sp>
        <p:nvSpPr>
          <p:cNvPr id="4" name="Text Placeholder 3">
            <a:extLst>
              <a:ext uri="{FF2B5EF4-FFF2-40B4-BE49-F238E27FC236}">
                <a16:creationId xmlns:a16="http://schemas.microsoft.com/office/drawing/2014/main" id="{6AB46381-0D04-6A4B-A7C8-649E47C8C440}"/>
              </a:ext>
            </a:extLst>
          </p:cNvPr>
          <p:cNvSpPr txBox="1">
            <a:spLocks/>
          </p:cNvSpPr>
          <p:nvPr/>
        </p:nvSpPr>
        <p:spPr>
          <a:xfrm>
            <a:off x="514350" y="794641"/>
            <a:ext cx="4209188" cy="5701840"/>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buClr>
                <a:schemeClr val="tx1"/>
              </a:buClr>
            </a:pPr>
            <a:r>
              <a:rPr lang="en-US" sz="1600" dirty="0">
                <a:latin typeface="Century Gothic" panose="020B0502020202020204" pitchFamily="34" charset="0"/>
              </a:rPr>
              <a:t>Sponsor the charging station</a:t>
            </a:r>
          </a:p>
          <a:p>
            <a:pPr marL="742950" lvl="1" indent="-285750">
              <a:buClr>
                <a:schemeClr val="tx1"/>
              </a:buClr>
              <a:buFont typeface="Arial" panose="020B0604020202020204" pitchFamily="34" charset="0"/>
              <a:buChar char="•"/>
            </a:pPr>
            <a:r>
              <a:rPr lang="en-US" dirty="0">
                <a:latin typeface="Century Gothic" panose="020B0502020202020204" pitchFamily="34" charset="0"/>
              </a:rPr>
              <a:t>$2500 sponsor level</a:t>
            </a:r>
            <a:br>
              <a:rPr lang="en-US" dirty="0">
                <a:latin typeface="Century Gothic" panose="020B0502020202020204" pitchFamily="34" charset="0"/>
              </a:rPr>
            </a:br>
            <a:r>
              <a:rPr lang="en-US" dirty="0">
                <a:latin typeface="Century Gothic" panose="020B0502020202020204" pitchFamily="34" charset="0"/>
              </a:rPr>
              <a:t>Your cost $40</a:t>
            </a:r>
          </a:p>
          <a:p>
            <a:pPr>
              <a:buClr>
                <a:schemeClr val="tx1"/>
              </a:buClr>
            </a:pPr>
            <a:r>
              <a:rPr lang="en-US" sz="1600" dirty="0">
                <a:latin typeface="Century Gothic" panose="020B0502020202020204" pitchFamily="34" charset="0"/>
              </a:rPr>
              <a:t>Coffee Sponsor</a:t>
            </a:r>
          </a:p>
          <a:p>
            <a:pPr>
              <a:buClr>
                <a:schemeClr val="tx1"/>
              </a:buClr>
            </a:pPr>
            <a:r>
              <a:rPr lang="en-US" sz="1600" dirty="0">
                <a:latin typeface="Century Gothic" panose="020B0502020202020204" pitchFamily="34" charset="0"/>
              </a:rPr>
              <a:t>Breakfast Sponsor </a:t>
            </a:r>
          </a:p>
          <a:p>
            <a:pPr>
              <a:buClr>
                <a:schemeClr val="tx1"/>
              </a:buClr>
            </a:pPr>
            <a:r>
              <a:rPr lang="en-US" sz="1600" dirty="0">
                <a:latin typeface="Century Gothic" panose="020B0502020202020204" pitchFamily="34" charset="0"/>
              </a:rPr>
              <a:t>VIP Reception Sponsor</a:t>
            </a:r>
          </a:p>
          <a:p>
            <a:pPr>
              <a:buClr>
                <a:schemeClr val="tx1"/>
              </a:buClr>
            </a:pPr>
            <a:r>
              <a:rPr lang="en-US" sz="1600" dirty="0">
                <a:latin typeface="Century Gothic" panose="020B0502020202020204" pitchFamily="34" charset="0"/>
              </a:rPr>
              <a:t>Table Sponsors</a:t>
            </a:r>
          </a:p>
          <a:p>
            <a:pPr>
              <a:buClr>
                <a:schemeClr val="tx1"/>
              </a:buClr>
            </a:pPr>
            <a:r>
              <a:rPr lang="en-US" sz="1600" dirty="0">
                <a:latin typeface="Century Gothic" panose="020B0502020202020204" pitchFamily="34" charset="0"/>
              </a:rPr>
              <a:t>Room Sponsors</a:t>
            </a:r>
          </a:p>
          <a:p>
            <a:pPr>
              <a:buClr>
                <a:schemeClr val="tx1"/>
              </a:buClr>
            </a:pPr>
            <a:r>
              <a:rPr lang="en-US" sz="1600" dirty="0">
                <a:latin typeface="Century Gothic" panose="020B0502020202020204" pitchFamily="34" charset="0"/>
              </a:rPr>
              <a:t>Chairman’s Circle Sponsors</a:t>
            </a:r>
          </a:p>
          <a:p>
            <a:pPr>
              <a:buClr>
                <a:schemeClr val="tx1"/>
              </a:buClr>
            </a:pPr>
            <a:r>
              <a:rPr lang="en-US" sz="1600" dirty="0">
                <a:latin typeface="Century Gothic" panose="020B0502020202020204" pitchFamily="34" charset="0"/>
              </a:rPr>
              <a:t>Large Employer Sponsor</a:t>
            </a:r>
          </a:p>
          <a:p>
            <a:pPr>
              <a:buClr>
                <a:schemeClr val="tx1"/>
              </a:buClr>
            </a:pPr>
            <a:r>
              <a:rPr lang="en-US" sz="1600" dirty="0">
                <a:latin typeface="Century Gothic" panose="020B0502020202020204" pitchFamily="34" charset="0"/>
              </a:rPr>
              <a:t>Perfect Parking Spot Sponsor</a:t>
            </a:r>
          </a:p>
          <a:p>
            <a:pPr>
              <a:buClr>
                <a:schemeClr val="tx1"/>
              </a:buClr>
            </a:pPr>
            <a:r>
              <a:rPr lang="en-US" sz="1600" dirty="0">
                <a:latin typeface="Century Gothic" panose="020B0502020202020204" pitchFamily="34" charset="0"/>
              </a:rPr>
              <a:t>Post-Its on the mirrors in conference attendee rooms</a:t>
            </a:r>
          </a:p>
          <a:p>
            <a:pPr>
              <a:buClr>
                <a:schemeClr val="tx1"/>
              </a:buClr>
            </a:pPr>
            <a:r>
              <a:rPr lang="en-US" sz="1600" dirty="0">
                <a:latin typeface="Century Gothic" panose="020B0502020202020204" pitchFamily="34" charset="0"/>
              </a:rPr>
              <a:t>Ice luge with Sponsor Logo</a:t>
            </a:r>
          </a:p>
        </p:txBody>
      </p:sp>
      <p:sp>
        <p:nvSpPr>
          <p:cNvPr id="5" name="Text Placeholder 3">
            <a:extLst>
              <a:ext uri="{FF2B5EF4-FFF2-40B4-BE49-F238E27FC236}">
                <a16:creationId xmlns:a16="http://schemas.microsoft.com/office/drawing/2014/main" id="{BE89E9C3-2562-1F45-A99A-2110A8162607}"/>
              </a:ext>
            </a:extLst>
          </p:cNvPr>
          <p:cNvSpPr txBox="1">
            <a:spLocks/>
          </p:cNvSpPr>
          <p:nvPr/>
        </p:nvSpPr>
        <p:spPr>
          <a:xfrm>
            <a:off x="4333748" y="764362"/>
            <a:ext cx="3979896" cy="5788156"/>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buClr>
                <a:schemeClr val="tx1"/>
              </a:buClr>
            </a:pPr>
            <a:r>
              <a:rPr lang="en-US" sz="1600" dirty="0">
                <a:latin typeface="Century Gothic" panose="020B0502020202020204" pitchFamily="34" charset="0"/>
              </a:rPr>
              <a:t>Presenting Sponsor logo on a wall made of orchids</a:t>
            </a:r>
          </a:p>
          <a:p>
            <a:pPr>
              <a:buClr>
                <a:schemeClr val="tx1"/>
              </a:buClr>
            </a:pPr>
            <a:r>
              <a:rPr lang="en-US" sz="1600" dirty="0">
                <a:latin typeface="Century Gothic" panose="020B0502020202020204" pitchFamily="34" charset="0"/>
              </a:rPr>
              <a:t>Does the event venue have a pool?  An inflatable logo</a:t>
            </a:r>
          </a:p>
          <a:p>
            <a:pPr>
              <a:buClr>
                <a:schemeClr val="tx1"/>
              </a:buClr>
            </a:pPr>
            <a:r>
              <a:rPr lang="en-US" sz="1600" dirty="0">
                <a:latin typeface="Century Gothic" panose="020B0502020202020204" pitchFamily="34" charset="0"/>
              </a:rPr>
              <a:t>Have a band at your event? Logo the drum kit</a:t>
            </a:r>
          </a:p>
          <a:p>
            <a:pPr>
              <a:buClr>
                <a:schemeClr val="tx1"/>
              </a:buClr>
            </a:pPr>
            <a:r>
              <a:rPr lang="en-US" sz="1600" dirty="0">
                <a:latin typeface="Century Gothic" panose="020B0502020202020204" pitchFamily="34" charset="0"/>
              </a:rPr>
              <a:t>Video Facebook Cover</a:t>
            </a:r>
          </a:p>
          <a:p>
            <a:pPr>
              <a:buClr>
                <a:schemeClr val="tx1"/>
              </a:buClr>
            </a:pPr>
            <a:r>
              <a:rPr lang="en-US" sz="1600" dirty="0">
                <a:latin typeface="Century Gothic" panose="020B0502020202020204" pitchFamily="34" charset="0"/>
              </a:rPr>
              <a:t>Games lounge Sponsor</a:t>
            </a:r>
          </a:p>
          <a:p>
            <a:pPr>
              <a:buClr>
                <a:schemeClr val="tx1"/>
              </a:buClr>
            </a:pPr>
            <a:r>
              <a:rPr lang="en-US" sz="1600" dirty="0">
                <a:latin typeface="Century Gothic" panose="020B0502020202020204" pitchFamily="34" charset="0"/>
              </a:rPr>
              <a:t>Branded promoters at events</a:t>
            </a:r>
          </a:p>
          <a:p>
            <a:pPr>
              <a:buClr>
                <a:schemeClr val="tx1"/>
              </a:buClr>
            </a:pPr>
            <a:r>
              <a:rPr lang="en-US" sz="1600" dirty="0">
                <a:latin typeface="Century Gothic" panose="020B0502020202020204" pitchFamily="34" charset="0"/>
              </a:rPr>
              <a:t>Give your largest sponsors mike time</a:t>
            </a:r>
          </a:p>
          <a:p>
            <a:pPr>
              <a:buClr>
                <a:schemeClr val="tx1"/>
              </a:buClr>
            </a:pPr>
            <a:r>
              <a:rPr lang="en-US" sz="1600" dirty="0">
                <a:latin typeface="Century Gothic" panose="020B0502020202020204" pitchFamily="34" charset="0"/>
              </a:rPr>
              <a:t>Sponsors introduce speakers</a:t>
            </a:r>
          </a:p>
          <a:p>
            <a:pPr>
              <a:buClr>
                <a:schemeClr val="tx1"/>
              </a:buClr>
            </a:pPr>
            <a:r>
              <a:rPr lang="en-US" sz="1600" dirty="0">
                <a:latin typeface="Century Gothic" panose="020B0502020202020204" pitchFamily="34" charset="0"/>
              </a:rPr>
              <a:t>Stair clings at events that showcase your sponsor logo</a:t>
            </a:r>
          </a:p>
          <a:p>
            <a:pPr>
              <a:buClr>
                <a:schemeClr val="tx1"/>
              </a:buClr>
            </a:pPr>
            <a:r>
              <a:rPr lang="en-US" sz="1600" dirty="0">
                <a:latin typeface="Century Gothic" panose="020B0502020202020204" pitchFamily="34" charset="0"/>
              </a:rPr>
              <a:t>Signature cocktails named after your sponsors</a:t>
            </a:r>
          </a:p>
        </p:txBody>
      </p:sp>
      <p:sp>
        <p:nvSpPr>
          <p:cNvPr id="6" name="Text Placeholder 3">
            <a:extLst>
              <a:ext uri="{FF2B5EF4-FFF2-40B4-BE49-F238E27FC236}">
                <a16:creationId xmlns:a16="http://schemas.microsoft.com/office/drawing/2014/main" id="{548C5B75-9C69-7F40-BE39-97000849FCE5}"/>
              </a:ext>
            </a:extLst>
          </p:cNvPr>
          <p:cNvSpPr txBox="1">
            <a:spLocks/>
          </p:cNvSpPr>
          <p:nvPr/>
        </p:nvSpPr>
        <p:spPr>
          <a:xfrm>
            <a:off x="8083292" y="768883"/>
            <a:ext cx="3759065" cy="5701840"/>
          </a:xfrm>
          <a:prstGeom prst="rect">
            <a:avLst/>
          </a:prstGeom>
        </p:spPr>
        <p:txBody>
          <a:bodyPr>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buClr>
                <a:schemeClr val="tx1"/>
              </a:buClr>
            </a:pPr>
            <a:r>
              <a:rPr lang="en-US" sz="1600" dirty="0">
                <a:latin typeface="Century Gothic" panose="020B0502020202020204" pitchFamily="34" charset="0"/>
              </a:rPr>
              <a:t>Create a “leaderboard” banner stand that you can take to all of your events with your sponsor logos</a:t>
            </a:r>
          </a:p>
          <a:p>
            <a:pPr>
              <a:buClr>
                <a:schemeClr val="tx1"/>
              </a:buClr>
            </a:pPr>
            <a:r>
              <a:rPr lang="en-US" sz="1600" dirty="0">
                <a:latin typeface="Century Gothic" panose="020B0502020202020204" pitchFamily="34" charset="0"/>
              </a:rPr>
              <a:t>Allow sponsors to ask their target audience a question in your event follow up surveys</a:t>
            </a:r>
          </a:p>
          <a:p>
            <a:pPr>
              <a:buClr>
                <a:schemeClr val="tx1"/>
              </a:buClr>
            </a:pPr>
            <a:r>
              <a:rPr lang="en-US" sz="1600" dirty="0">
                <a:latin typeface="Century Gothic" panose="020B0502020202020204" pitchFamily="34" charset="0"/>
              </a:rPr>
              <a:t>Naming Rights</a:t>
            </a:r>
          </a:p>
          <a:p>
            <a:pPr>
              <a:buClr>
                <a:schemeClr val="tx1"/>
              </a:buClr>
            </a:pPr>
            <a:r>
              <a:rPr lang="en-US" sz="1600" dirty="0">
                <a:latin typeface="Century Gothic" panose="020B0502020202020204" pitchFamily="34" charset="0"/>
              </a:rPr>
              <a:t>Creative Sponsor Matching Opportunities</a:t>
            </a:r>
          </a:p>
          <a:p>
            <a:pPr>
              <a:buClr>
                <a:schemeClr val="tx1"/>
              </a:buClr>
            </a:pPr>
            <a:r>
              <a:rPr lang="en-US" sz="1600" dirty="0">
                <a:latin typeface="Century Gothic" panose="020B0502020202020204" pitchFamily="34" charset="0"/>
              </a:rPr>
              <a:t>Fitness Room Sponsor at large events</a:t>
            </a:r>
          </a:p>
          <a:p>
            <a:pPr>
              <a:buClr>
                <a:schemeClr val="tx1"/>
              </a:buClr>
            </a:pPr>
            <a:r>
              <a:rPr lang="en-US" sz="1600" dirty="0">
                <a:latin typeface="Century Gothic" panose="020B0502020202020204" pitchFamily="34" charset="0"/>
              </a:rPr>
              <a:t>Brand your staff with your sponsor logos at the receptions (their shirts)</a:t>
            </a:r>
          </a:p>
          <a:p>
            <a:pPr>
              <a:buClr>
                <a:schemeClr val="tx1"/>
              </a:buClr>
            </a:pPr>
            <a:r>
              <a:rPr lang="en-US" sz="1600" dirty="0">
                <a:latin typeface="Century Gothic" panose="020B0502020202020204" pitchFamily="34" charset="0"/>
              </a:rPr>
              <a:t>Photo booth with Sponsor logo on the pictures or frames</a:t>
            </a:r>
            <a:endParaRPr lang="en-US"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2612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051768"/>
            <a:ext cx="12192000" cy="280894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How To Plan for 2022 and Beyond</a:t>
            </a:r>
          </a:p>
        </p:txBody>
      </p:sp>
      <p:sp>
        <p:nvSpPr>
          <p:cNvPr id="4" name="TextBox 3">
            <a:extLst>
              <a:ext uri="{FF2B5EF4-FFF2-40B4-BE49-F238E27FC236}">
                <a16:creationId xmlns:a16="http://schemas.microsoft.com/office/drawing/2014/main" id="{2316490B-0549-0D4A-8C04-D49F15DACD15}"/>
              </a:ext>
            </a:extLst>
          </p:cNvPr>
          <p:cNvSpPr txBox="1"/>
          <p:nvPr/>
        </p:nvSpPr>
        <p:spPr>
          <a:xfrm>
            <a:off x="2228112" y="448499"/>
            <a:ext cx="10251755" cy="5088701"/>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Strategic Plan</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Sprint Strategies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Budget Formulation</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You have to make your budget work</a:t>
            </a:r>
          </a:p>
          <a:p>
            <a:pPr marL="1371600" lvl="2" indent="-457200">
              <a:lnSpc>
                <a:spcPct val="150000"/>
              </a:lnSpc>
              <a:buFont typeface="Arial" panose="020B0604020202020204" pitchFamily="34" charset="0"/>
              <a:buChar char="•"/>
            </a:pPr>
            <a:r>
              <a:rPr lang="en-US" sz="2000" dirty="0">
                <a:latin typeface="Century Gothic" panose="020B0502020202020204" pitchFamily="34" charset="0"/>
              </a:rPr>
              <a:t>Charge more for events, find sponsorships, investment partners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2020 You hit your reserves</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That is what reserves are for. The rainy day is here. The storm is here.</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2021 Build momentum as a strong organization</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2022 Rebuild your reserves</a:t>
            </a:r>
          </a:p>
        </p:txBody>
      </p:sp>
      <p:pic>
        <p:nvPicPr>
          <p:cNvPr id="6" name="Picture 5">
            <a:extLst>
              <a:ext uri="{FF2B5EF4-FFF2-40B4-BE49-F238E27FC236}">
                <a16:creationId xmlns:a16="http://schemas.microsoft.com/office/drawing/2014/main" id="{BC520D24-4086-EB47-870E-82F4A62193ED}"/>
              </a:ext>
            </a:extLst>
          </p:cNvPr>
          <p:cNvPicPr>
            <a:picLocks noChangeAspect="1"/>
          </p:cNvPicPr>
          <p:nvPr/>
        </p:nvPicPr>
        <p:blipFill>
          <a:blip r:embed="rId3"/>
          <a:stretch>
            <a:fillRect/>
          </a:stretch>
        </p:blipFill>
        <p:spPr>
          <a:xfrm>
            <a:off x="9963888" y="564690"/>
            <a:ext cx="1723672" cy="1727634"/>
          </a:xfrm>
          <a:prstGeom prst="rect">
            <a:avLst/>
          </a:prstGeom>
        </p:spPr>
      </p:pic>
    </p:spTree>
    <p:extLst>
      <p:ext uri="{BB962C8B-B14F-4D97-AF65-F5344CB8AC3E}">
        <p14:creationId xmlns:p14="http://schemas.microsoft.com/office/powerpoint/2010/main" val="97898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95048B-B0A2-FF4D-BB25-03ECC0307EFC}"/>
              </a:ext>
            </a:extLst>
          </p:cNvPr>
          <p:cNvSpPr txBox="1"/>
          <p:nvPr/>
        </p:nvSpPr>
        <p:spPr>
          <a:xfrm>
            <a:off x="1955034" y="1551507"/>
            <a:ext cx="7453421" cy="3416320"/>
          </a:xfrm>
          <a:prstGeom prst="rect">
            <a:avLst/>
          </a:prstGeom>
          <a:noFill/>
        </p:spPr>
        <p:txBody>
          <a:bodyPr wrap="square" rtlCol="0">
            <a:spAutoFit/>
          </a:bodyPr>
          <a:lstStyle/>
          <a:p>
            <a:r>
              <a:rPr lang="en-US" sz="2400" b="1" dirty="0">
                <a:latin typeface="Century Gothic" panose="020B0502020202020204" pitchFamily="34" charset="0"/>
              </a:rPr>
              <a:t>Dot Miller, CAE</a:t>
            </a:r>
          </a:p>
          <a:p>
            <a:r>
              <a:rPr lang="en-US" sz="2400" dirty="0">
                <a:latin typeface="Century Gothic" panose="020B0502020202020204" pitchFamily="34" charset="0"/>
              </a:rPr>
              <a:t>CEO</a:t>
            </a:r>
          </a:p>
          <a:p>
            <a:r>
              <a:rPr lang="en-US" sz="2400" dirty="0">
                <a:latin typeface="Century Gothic" panose="020B0502020202020204" pitchFamily="34" charset="0"/>
              </a:rPr>
              <a:t>The Solution</a:t>
            </a:r>
          </a:p>
          <a:p>
            <a:r>
              <a:rPr lang="en-US" sz="2400" dirty="0">
                <a:latin typeface="Century Gothic" panose="020B0502020202020204" pitchFamily="34" charset="0"/>
                <a:hlinkClick r:id="rId2"/>
              </a:rPr>
              <a:t>dot@thesolutionwebsite.com</a:t>
            </a:r>
            <a:endParaRPr lang="en-US" sz="2400" dirty="0">
              <a:latin typeface="Century Gothic" panose="020B0502020202020204" pitchFamily="34" charset="0"/>
            </a:endParaRPr>
          </a:p>
          <a:p>
            <a:r>
              <a:rPr lang="en-US" sz="2400" dirty="0">
                <a:latin typeface="Century Gothic" panose="020B0502020202020204" pitchFamily="34" charset="0"/>
              </a:rPr>
              <a:t>cell: 303-885-2501</a:t>
            </a:r>
          </a:p>
          <a:p>
            <a:r>
              <a:rPr lang="en-US" sz="2400" dirty="0">
                <a:latin typeface="Century Gothic" panose="020B0502020202020204" pitchFamily="34" charset="0"/>
                <a:hlinkClick r:id="rId3"/>
              </a:rPr>
              <a:t>www.thesolutionwebsite.com</a:t>
            </a:r>
            <a:endParaRPr lang="en-US" sz="2400" dirty="0">
              <a:latin typeface="Century Gothic" panose="020B0502020202020204" pitchFamily="34" charset="0"/>
            </a:endParaRPr>
          </a:p>
          <a:p>
            <a:r>
              <a:rPr lang="en-US" sz="2400" dirty="0">
                <a:latin typeface="Century Gothic" panose="020B0502020202020204" pitchFamily="34" charset="0"/>
              </a:rPr>
              <a:t>Let’s connect!</a:t>
            </a:r>
          </a:p>
          <a:p>
            <a:r>
              <a:rPr lang="en-US" sz="2400" dirty="0">
                <a:hlinkClick r:id="rId4"/>
              </a:rPr>
              <a:t>https://www.linkedin.com/in/dot-miller/</a:t>
            </a:r>
            <a:endParaRPr lang="en-US" sz="2400" dirty="0">
              <a:latin typeface="Century Gothic" panose="020B0502020202020204" pitchFamily="34" charset="0"/>
            </a:endParaRPr>
          </a:p>
          <a:p>
            <a:r>
              <a:rPr lang="en-US" sz="2400" dirty="0">
                <a:hlinkClick r:id="rId5"/>
              </a:rPr>
              <a:t>https://www.facebook.com/dot.batcheldermiller</a:t>
            </a:r>
            <a:endParaRPr lang="en-US" sz="2400" dirty="0">
              <a:latin typeface="Century Gothic" panose="020B0502020202020204" pitchFamily="34" charset="0"/>
            </a:endParaRPr>
          </a:p>
        </p:txBody>
      </p:sp>
      <p:pic>
        <p:nvPicPr>
          <p:cNvPr id="11" name="Picture 10">
            <a:extLst>
              <a:ext uri="{FF2B5EF4-FFF2-40B4-BE49-F238E27FC236}">
                <a16:creationId xmlns:a16="http://schemas.microsoft.com/office/drawing/2014/main" id="{63A1CEED-31A3-5649-8F25-429C10485EED}"/>
              </a:ext>
            </a:extLst>
          </p:cNvPr>
          <p:cNvPicPr>
            <a:picLocks noChangeAspect="1"/>
          </p:cNvPicPr>
          <p:nvPr/>
        </p:nvPicPr>
        <p:blipFill rotWithShape="1">
          <a:blip r:embed="rId6">
            <a:alphaModFix/>
          </a:blip>
          <a:srcRect l="8992" t="12351" r="14031" b="11792"/>
          <a:stretch/>
        </p:blipFill>
        <p:spPr>
          <a:xfrm>
            <a:off x="8365830" y="-1"/>
            <a:ext cx="3826170" cy="5655733"/>
          </a:xfrm>
          <a:prstGeom prst="rect">
            <a:avLst/>
          </a:prstGeom>
        </p:spPr>
      </p:pic>
      <p:sp>
        <p:nvSpPr>
          <p:cNvPr id="12" name="TextBox 11">
            <a:extLst>
              <a:ext uri="{FF2B5EF4-FFF2-40B4-BE49-F238E27FC236}">
                <a16:creationId xmlns:a16="http://schemas.microsoft.com/office/drawing/2014/main" id="{0481D809-8560-394D-8FE0-97BAA77721B0}"/>
              </a:ext>
            </a:extLst>
          </p:cNvPr>
          <p:cNvSpPr txBox="1"/>
          <p:nvPr/>
        </p:nvSpPr>
        <p:spPr>
          <a:xfrm>
            <a:off x="3528777" y="142291"/>
            <a:ext cx="2696902" cy="914400"/>
          </a:xfrm>
          <a:prstGeom prst="rect">
            <a:avLst/>
          </a:prstGeom>
        </p:spPr>
        <p:txBody>
          <a:bodyPr vert="horz" wrap="none" lIns="91440" tIns="45720" rIns="91440" bIns="45720" rtlCol="0">
            <a:noAutofit/>
          </a:bodyPr>
          <a:lstStyle/>
          <a:p>
            <a:pPr algn="l"/>
            <a:r>
              <a:rPr lang="en-US" sz="4000" dirty="0">
                <a:latin typeface="Zapfino" panose="03030300040707070C03" pitchFamily="66" charset="77"/>
              </a:rPr>
              <a:t>Thank you!</a:t>
            </a:r>
          </a:p>
        </p:txBody>
      </p:sp>
      <p:pic>
        <p:nvPicPr>
          <p:cNvPr id="13" name="Picture 12">
            <a:extLst>
              <a:ext uri="{FF2B5EF4-FFF2-40B4-BE49-F238E27FC236}">
                <a16:creationId xmlns:a16="http://schemas.microsoft.com/office/drawing/2014/main" id="{4F800521-0539-C247-A1E5-3BCA063AF66B}"/>
              </a:ext>
            </a:extLst>
          </p:cNvPr>
          <p:cNvPicPr>
            <a:picLocks noChangeAspect="1"/>
          </p:cNvPicPr>
          <p:nvPr/>
        </p:nvPicPr>
        <p:blipFill>
          <a:blip r:embed="rId7"/>
          <a:stretch>
            <a:fillRect/>
          </a:stretch>
        </p:blipFill>
        <p:spPr>
          <a:xfrm>
            <a:off x="-1" y="4047067"/>
            <a:ext cx="12212405" cy="2813642"/>
          </a:xfrm>
          <a:prstGeom prst="rect">
            <a:avLst/>
          </a:prstGeom>
        </p:spPr>
      </p:pic>
    </p:spTree>
    <p:extLst>
      <p:ext uri="{BB962C8B-B14F-4D97-AF65-F5344CB8AC3E}">
        <p14:creationId xmlns:p14="http://schemas.microsoft.com/office/powerpoint/2010/main" val="141199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796918"/>
            <a:ext cx="8957733" cy="206379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The Value of Your Organization</a:t>
            </a:r>
          </a:p>
        </p:txBody>
      </p:sp>
      <p:pic>
        <p:nvPicPr>
          <p:cNvPr id="5" name="Picture 2" descr="Show me the Value - Sagi Smolarski">
            <a:extLst>
              <a:ext uri="{FF2B5EF4-FFF2-40B4-BE49-F238E27FC236}">
                <a16:creationId xmlns:a16="http://schemas.microsoft.com/office/drawing/2014/main" id="{F521F7FE-B539-6A44-BE27-236787B99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307" y="1632592"/>
            <a:ext cx="3231621" cy="2421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DA837D-1F0A-6047-B4C0-9A133BB4C727}"/>
              </a:ext>
            </a:extLst>
          </p:cNvPr>
          <p:cNvSpPr txBox="1"/>
          <p:nvPr/>
        </p:nvSpPr>
        <p:spPr>
          <a:xfrm>
            <a:off x="1016000" y="426780"/>
            <a:ext cx="10360837" cy="4534703"/>
          </a:xfrm>
          <a:prstGeom prst="rect">
            <a:avLst/>
          </a:prstGeom>
          <a:noFill/>
          <a:ln>
            <a:noFill/>
          </a:ln>
        </p:spPr>
        <p:txBody>
          <a:bodyPr wrap="square" rtlCol="0">
            <a:spAutoFit/>
          </a:bodyPr>
          <a:lstStyle/>
          <a:p>
            <a:pPr>
              <a:lnSpc>
                <a:spcPct val="150000"/>
              </a:lnSpc>
            </a:pPr>
            <a:r>
              <a:rPr lang="en-US" sz="2800" dirty="0">
                <a:latin typeface="Century Gothic" panose="020B0502020202020204" pitchFamily="34" charset="0"/>
              </a:rPr>
              <a:t>You need to </a:t>
            </a:r>
            <a:r>
              <a:rPr lang="en-US" sz="2800" b="1" dirty="0">
                <a:latin typeface="Century Gothic" panose="020B0502020202020204" pitchFamily="34" charset="0"/>
              </a:rPr>
              <a:t>define the value </a:t>
            </a:r>
            <a:r>
              <a:rPr lang="en-US" sz="2800" dirty="0">
                <a:latin typeface="Century Gothic" panose="020B0502020202020204" pitchFamily="34" charset="0"/>
              </a:rPr>
              <a:t>in order to raise funds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AGC: Tech schools and PPE</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ACCC: legislative advocacy &amp; magazine</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CALCP: Essential businesses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CWMA: CDA continuing education</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Leadership Academy or Master Class</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Executive C-Level Summit: Management Track (AACE)</a:t>
            </a:r>
          </a:p>
        </p:txBody>
      </p:sp>
      <p:sp>
        <p:nvSpPr>
          <p:cNvPr id="7" name="TextBox 6">
            <a:extLst>
              <a:ext uri="{FF2B5EF4-FFF2-40B4-BE49-F238E27FC236}">
                <a16:creationId xmlns:a16="http://schemas.microsoft.com/office/drawing/2014/main" id="{54F63E41-2530-1D4B-BE38-B3393D5C2B77}"/>
              </a:ext>
            </a:extLst>
          </p:cNvPr>
          <p:cNvSpPr txBox="1"/>
          <p:nvPr/>
        </p:nvSpPr>
        <p:spPr>
          <a:xfrm>
            <a:off x="2302932" y="5096545"/>
            <a:ext cx="9501175" cy="523220"/>
          </a:xfrm>
          <a:prstGeom prst="rect">
            <a:avLst/>
          </a:prstGeom>
          <a:noFill/>
        </p:spPr>
        <p:txBody>
          <a:bodyPr wrap="square" rtlCol="0">
            <a:spAutoFit/>
          </a:bodyPr>
          <a:lstStyle/>
          <a:p>
            <a:r>
              <a:rPr lang="en-US" sz="2800" b="1" dirty="0">
                <a:latin typeface="Century Gothic" panose="020B0502020202020204" pitchFamily="34" charset="0"/>
              </a:rPr>
              <a:t>WHAT DOES THE HOME PAGE OF YOUR WEBSITE SAY?</a:t>
            </a:r>
          </a:p>
        </p:txBody>
      </p:sp>
    </p:spTree>
    <p:extLst>
      <p:ext uri="{BB962C8B-B14F-4D97-AF65-F5344CB8AC3E}">
        <p14:creationId xmlns:p14="http://schemas.microsoft.com/office/powerpoint/2010/main" val="253338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917858"/>
            <a:ext cx="8432800" cy="194285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Virtual Platforms</a:t>
            </a:r>
          </a:p>
        </p:txBody>
      </p:sp>
      <p:sp>
        <p:nvSpPr>
          <p:cNvPr id="4" name="TextBox 3">
            <a:extLst>
              <a:ext uri="{FF2B5EF4-FFF2-40B4-BE49-F238E27FC236}">
                <a16:creationId xmlns:a16="http://schemas.microsoft.com/office/drawing/2014/main" id="{0D9ED81F-EEF6-BF49-B3CD-4682FAEE5E72}"/>
              </a:ext>
            </a:extLst>
          </p:cNvPr>
          <p:cNvSpPr txBox="1"/>
          <p:nvPr/>
        </p:nvSpPr>
        <p:spPr>
          <a:xfrm>
            <a:off x="517452" y="596146"/>
            <a:ext cx="11674548" cy="4742773"/>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latin typeface="Century Gothic" panose="020B0502020202020204" pitchFamily="34" charset="0"/>
              </a:rPr>
              <a:t>Your affiliate members want/need to engage more than ever</a:t>
            </a:r>
          </a:p>
          <a:p>
            <a:pPr marL="457200" indent="-457200">
              <a:lnSpc>
                <a:spcPct val="150000"/>
              </a:lnSpc>
              <a:buFont typeface="Arial" panose="020B0604020202020204" pitchFamily="34" charset="0"/>
              <a:buChar char="•"/>
            </a:pPr>
            <a:r>
              <a:rPr lang="en-US" sz="2800" dirty="0">
                <a:latin typeface="Century Gothic" panose="020B0502020202020204" pitchFamily="34" charset="0"/>
              </a:rPr>
              <a:t>Ask them how they want to engage</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They can introduce a speaker at an event</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Sponsor a program</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Write an article for your website or newsletter</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Make phone calls to members to check in</a:t>
            </a: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Ambassador Program</a:t>
            </a:r>
          </a:p>
          <a:p>
            <a:pPr marL="457200" indent="-457200">
              <a:lnSpc>
                <a:spcPct val="150000"/>
              </a:lnSpc>
              <a:buFont typeface="Arial" panose="020B0604020202020204" pitchFamily="34" charset="0"/>
              <a:buChar char="•"/>
            </a:pPr>
            <a:r>
              <a:rPr lang="en-US" sz="2000" dirty="0">
                <a:latin typeface="Century Gothic" panose="020B0502020202020204" pitchFamily="34" charset="0"/>
              </a:rPr>
              <a:t> </a:t>
            </a:r>
            <a:r>
              <a:rPr lang="en-US" sz="2800" dirty="0">
                <a:latin typeface="Century Gothic" panose="020B0502020202020204" pitchFamily="34" charset="0"/>
              </a:rPr>
              <a:t>What is the goal of their engagement?</a:t>
            </a:r>
            <a:endParaRPr lang="en-US" sz="2000" dirty="0">
              <a:latin typeface="Century Gothic" panose="020B0502020202020204" pitchFamily="34" charset="0"/>
            </a:endParaRPr>
          </a:p>
          <a:p>
            <a:pPr marL="914400" lvl="1" indent="-457200">
              <a:lnSpc>
                <a:spcPct val="150000"/>
              </a:lnSpc>
              <a:buFont typeface="Arial" panose="020B0604020202020204" pitchFamily="34" charset="0"/>
              <a:buChar char="•"/>
            </a:pPr>
            <a:r>
              <a:rPr lang="en-US" sz="2000" dirty="0">
                <a:latin typeface="Century Gothic" panose="020B0502020202020204" pitchFamily="34" charset="0"/>
              </a:rPr>
              <a:t>Brand awareness, new product, engagement, messaging to a broad/specific group</a:t>
            </a:r>
          </a:p>
        </p:txBody>
      </p:sp>
      <p:pic>
        <p:nvPicPr>
          <p:cNvPr id="5" name="Picture 2" descr="Virtual Event Platform for Virtual Events | INXPO">
            <a:extLst>
              <a:ext uri="{FF2B5EF4-FFF2-40B4-BE49-F238E27FC236}">
                <a16:creationId xmlns:a16="http://schemas.microsoft.com/office/drawing/2014/main" id="{6B2D2145-A8F9-E24F-AB52-8A67A40A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096" y="1874298"/>
            <a:ext cx="4718167" cy="218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5050535"/>
            <a:ext cx="7856925" cy="18101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Sponsorship Dollars</a:t>
            </a:r>
          </a:p>
        </p:txBody>
      </p:sp>
      <p:sp>
        <p:nvSpPr>
          <p:cNvPr id="4" name="TextBox 3">
            <a:extLst>
              <a:ext uri="{FF2B5EF4-FFF2-40B4-BE49-F238E27FC236}">
                <a16:creationId xmlns:a16="http://schemas.microsoft.com/office/drawing/2014/main" id="{50CF2478-D329-554F-8765-2012983B8D8E}"/>
              </a:ext>
            </a:extLst>
          </p:cNvPr>
          <p:cNvSpPr txBox="1"/>
          <p:nvPr/>
        </p:nvSpPr>
        <p:spPr>
          <a:xfrm>
            <a:off x="1009026" y="628994"/>
            <a:ext cx="10892743" cy="1286121"/>
          </a:xfrm>
          <a:prstGeom prst="rect">
            <a:avLst/>
          </a:prstGeom>
          <a:noFill/>
          <a:ln>
            <a:noFill/>
          </a:ln>
        </p:spPr>
        <p:txBody>
          <a:bodyPr wrap="square" rtlCol="0">
            <a:spAutoFit/>
          </a:bodyPr>
          <a:lstStyle/>
          <a:p>
            <a:pPr algn="ctr">
              <a:lnSpc>
                <a:spcPct val="150000"/>
              </a:lnSpc>
            </a:pPr>
            <a:r>
              <a:rPr lang="en-US" dirty="0">
                <a:latin typeface="Century Gothic" panose="020B0502020202020204" pitchFamily="34" charset="0"/>
              </a:rPr>
              <a:t>Associations and their corporate colleagues have a </a:t>
            </a:r>
          </a:p>
          <a:p>
            <a:pPr algn="ctr">
              <a:lnSpc>
                <a:spcPct val="150000"/>
              </a:lnSpc>
            </a:pPr>
            <a:r>
              <a:rPr lang="en-US" dirty="0">
                <a:latin typeface="Century Gothic" panose="020B0502020202020204" pitchFamily="34" charset="0"/>
              </a:rPr>
              <a:t>co-dependent relationship. Corporations provide associations with financial support, and in return, associations provide corporations with positive PR and a boost in business.</a:t>
            </a:r>
          </a:p>
        </p:txBody>
      </p:sp>
      <p:pic>
        <p:nvPicPr>
          <p:cNvPr id="5" name="Picture 4">
            <a:extLst>
              <a:ext uri="{FF2B5EF4-FFF2-40B4-BE49-F238E27FC236}">
                <a16:creationId xmlns:a16="http://schemas.microsoft.com/office/drawing/2014/main" id="{713CC821-38A4-5B43-982B-F280469BC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503" y="2051592"/>
            <a:ext cx="1600200" cy="1600200"/>
          </a:xfrm>
          <a:prstGeom prst="rect">
            <a:avLst/>
          </a:prstGeom>
        </p:spPr>
      </p:pic>
      <p:sp>
        <p:nvSpPr>
          <p:cNvPr id="6" name="TextBox 5">
            <a:extLst>
              <a:ext uri="{FF2B5EF4-FFF2-40B4-BE49-F238E27FC236}">
                <a16:creationId xmlns:a16="http://schemas.microsoft.com/office/drawing/2014/main" id="{6FF2903F-E410-C74F-8B55-55252779BC3E}"/>
              </a:ext>
            </a:extLst>
          </p:cNvPr>
          <p:cNvSpPr txBox="1"/>
          <p:nvPr/>
        </p:nvSpPr>
        <p:spPr>
          <a:xfrm>
            <a:off x="2068070" y="2479406"/>
            <a:ext cx="849066" cy="594458"/>
          </a:xfrm>
          <a:prstGeom prst="rect">
            <a:avLst/>
          </a:prstGeom>
          <a:noFill/>
        </p:spPr>
        <p:txBody>
          <a:bodyPr wrap="square" rtlCol="0">
            <a:spAutoFit/>
          </a:bodyPr>
          <a:lstStyle/>
          <a:p>
            <a:pPr>
              <a:lnSpc>
                <a:spcPct val="150000"/>
              </a:lnSpc>
            </a:pPr>
            <a:r>
              <a:rPr lang="en-US" sz="2500" b="1" dirty="0">
                <a:latin typeface="Century Gothic" panose="020B0502020202020204" pitchFamily="34" charset="0"/>
              </a:rPr>
              <a:t>91%</a:t>
            </a:r>
          </a:p>
        </p:txBody>
      </p:sp>
      <p:pic>
        <p:nvPicPr>
          <p:cNvPr id="7" name="Picture 6">
            <a:extLst>
              <a:ext uri="{FF2B5EF4-FFF2-40B4-BE49-F238E27FC236}">
                <a16:creationId xmlns:a16="http://schemas.microsoft.com/office/drawing/2014/main" id="{2A22C9F4-9A35-C44E-BE83-997E74EC6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88" y="2051592"/>
            <a:ext cx="1600200" cy="1600200"/>
          </a:xfrm>
          <a:prstGeom prst="rect">
            <a:avLst/>
          </a:prstGeom>
        </p:spPr>
      </p:pic>
      <p:pic>
        <p:nvPicPr>
          <p:cNvPr id="8" name="Picture 7">
            <a:extLst>
              <a:ext uri="{FF2B5EF4-FFF2-40B4-BE49-F238E27FC236}">
                <a16:creationId xmlns:a16="http://schemas.microsoft.com/office/drawing/2014/main" id="{6B81EC84-E45C-174D-9B9A-58FC9F3C5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5642" y="2051592"/>
            <a:ext cx="1600200" cy="1600200"/>
          </a:xfrm>
          <a:prstGeom prst="rect">
            <a:avLst/>
          </a:prstGeom>
        </p:spPr>
      </p:pic>
      <p:sp>
        <p:nvSpPr>
          <p:cNvPr id="9" name="TextBox 8">
            <a:extLst>
              <a:ext uri="{FF2B5EF4-FFF2-40B4-BE49-F238E27FC236}">
                <a16:creationId xmlns:a16="http://schemas.microsoft.com/office/drawing/2014/main" id="{F95BE4FE-84AA-CB42-A112-2CFF2136D1EE}"/>
              </a:ext>
            </a:extLst>
          </p:cNvPr>
          <p:cNvSpPr txBox="1"/>
          <p:nvPr/>
        </p:nvSpPr>
        <p:spPr>
          <a:xfrm>
            <a:off x="6122355" y="2516981"/>
            <a:ext cx="849066" cy="594265"/>
          </a:xfrm>
          <a:prstGeom prst="rect">
            <a:avLst/>
          </a:prstGeom>
          <a:noFill/>
        </p:spPr>
        <p:txBody>
          <a:bodyPr wrap="square" rtlCol="0">
            <a:spAutoFit/>
          </a:bodyPr>
          <a:lstStyle/>
          <a:p>
            <a:pPr>
              <a:lnSpc>
                <a:spcPct val="150000"/>
              </a:lnSpc>
            </a:pPr>
            <a:r>
              <a:rPr lang="en-US" sz="2500" b="1" dirty="0">
                <a:latin typeface="Century Gothic" panose="020B0502020202020204" pitchFamily="34" charset="0"/>
              </a:rPr>
              <a:t>61%</a:t>
            </a:r>
          </a:p>
        </p:txBody>
      </p:sp>
      <p:sp>
        <p:nvSpPr>
          <p:cNvPr id="10" name="TextBox 9">
            <a:extLst>
              <a:ext uri="{FF2B5EF4-FFF2-40B4-BE49-F238E27FC236}">
                <a16:creationId xmlns:a16="http://schemas.microsoft.com/office/drawing/2014/main" id="{F8BD85D6-2EFF-B146-868C-F89AF8EFEFE9}"/>
              </a:ext>
            </a:extLst>
          </p:cNvPr>
          <p:cNvSpPr txBox="1"/>
          <p:nvPr/>
        </p:nvSpPr>
        <p:spPr>
          <a:xfrm>
            <a:off x="9911209" y="2516981"/>
            <a:ext cx="849066" cy="594265"/>
          </a:xfrm>
          <a:prstGeom prst="rect">
            <a:avLst/>
          </a:prstGeom>
          <a:noFill/>
        </p:spPr>
        <p:txBody>
          <a:bodyPr wrap="square" rtlCol="0">
            <a:spAutoFit/>
          </a:bodyPr>
          <a:lstStyle/>
          <a:p>
            <a:pPr>
              <a:lnSpc>
                <a:spcPct val="150000"/>
              </a:lnSpc>
            </a:pPr>
            <a:r>
              <a:rPr lang="en-US" sz="2500" b="1" dirty="0">
                <a:latin typeface="Century Gothic" panose="020B0502020202020204" pitchFamily="34" charset="0"/>
              </a:rPr>
              <a:t>50%</a:t>
            </a:r>
          </a:p>
        </p:txBody>
      </p:sp>
      <p:sp>
        <p:nvSpPr>
          <p:cNvPr id="11" name="TextBox 10">
            <a:extLst>
              <a:ext uri="{FF2B5EF4-FFF2-40B4-BE49-F238E27FC236}">
                <a16:creationId xmlns:a16="http://schemas.microsoft.com/office/drawing/2014/main" id="{43DCC2B8-2041-7F42-B80D-235BF5A82239}"/>
              </a:ext>
            </a:extLst>
          </p:cNvPr>
          <p:cNvSpPr txBox="1"/>
          <p:nvPr/>
        </p:nvSpPr>
        <p:spPr>
          <a:xfrm>
            <a:off x="650130" y="3811117"/>
            <a:ext cx="3684947" cy="1667188"/>
          </a:xfrm>
          <a:prstGeom prst="rect">
            <a:avLst/>
          </a:prstGeom>
          <a:noFill/>
        </p:spPr>
        <p:txBody>
          <a:bodyPr wrap="square" rtlCol="0">
            <a:spAutoFit/>
          </a:bodyPr>
          <a:lstStyle/>
          <a:p>
            <a:pPr>
              <a:lnSpc>
                <a:spcPct val="150000"/>
              </a:lnSpc>
            </a:pPr>
            <a:r>
              <a:rPr lang="en-US" sz="1400" dirty="0">
                <a:latin typeface="Century Gothic" panose="020B0502020202020204" pitchFamily="34" charset="0"/>
              </a:rPr>
              <a:t>of global consumers are likely to switch brands to one associated with a good cause, given comparable price and quality</a:t>
            </a:r>
          </a:p>
          <a:p>
            <a:pPr>
              <a:lnSpc>
                <a:spcPct val="150000"/>
              </a:lnSpc>
            </a:pPr>
            <a:endParaRPr lang="en-US" sz="1400" dirty="0">
              <a:latin typeface="Century Gothic" panose="020B0502020202020204" pitchFamily="34" charset="0"/>
            </a:endParaRPr>
          </a:p>
        </p:txBody>
      </p:sp>
      <p:sp>
        <p:nvSpPr>
          <p:cNvPr id="12" name="TextBox 11">
            <a:extLst>
              <a:ext uri="{FF2B5EF4-FFF2-40B4-BE49-F238E27FC236}">
                <a16:creationId xmlns:a16="http://schemas.microsoft.com/office/drawing/2014/main" id="{07776DD2-2AFB-0E44-B6EC-21FAD6100554}"/>
              </a:ext>
            </a:extLst>
          </p:cNvPr>
          <p:cNvSpPr txBox="1"/>
          <p:nvPr/>
        </p:nvSpPr>
        <p:spPr>
          <a:xfrm>
            <a:off x="4704415" y="3829940"/>
            <a:ext cx="3684947" cy="1990353"/>
          </a:xfrm>
          <a:prstGeom prst="rect">
            <a:avLst/>
          </a:prstGeom>
          <a:noFill/>
        </p:spPr>
        <p:txBody>
          <a:bodyPr wrap="square" rtlCol="0">
            <a:spAutoFit/>
          </a:bodyPr>
          <a:lstStyle/>
          <a:p>
            <a:pPr>
              <a:lnSpc>
                <a:spcPct val="150000"/>
              </a:lnSpc>
            </a:pPr>
            <a:r>
              <a:rPr lang="en-US" sz="1400" dirty="0">
                <a:latin typeface="Century Gothic" panose="020B0502020202020204" pitchFamily="34" charset="0"/>
              </a:rPr>
              <a:t>of consumers are willing to try a new brand, or one they’ve never heard of, because of its association with a particular cause</a:t>
            </a:r>
          </a:p>
          <a:p>
            <a:pPr>
              <a:lnSpc>
                <a:spcPct val="150000"/>
              </a:lnSpc>
            </a:pPr>
            <a:endParaRPr lang="en-US" sz="1400" dirty="0">
              <a:latin typeface="Century Gothic" panose="020B0502020202020204" pitchFamily="34" charset="0"/>
            </a:endParaRPr>
          </a:p>
          <a:p>
            <a:pPr>
              <a:lnSpc>
                <a:spcPct val="150000"/>
              </a:lnSpc>
            </a:pPr>
            <a:endParaRPr lang="en-US" sz="1400" dirty="0">
              <a:latin typeface="Century Gothic" panose="020B0502020202020204" pitchFamily="34" charset="0"/>
            </a:endParaRPr>
          </a:p>
        </p:txBody>
      </p:sp>
      <p:sp>
        <p:nvSpPr>
          <p:cNvPr id="13" name="TextBox 12">
            <a:extLst>
              <a:ext uri="{FF2B5EF4-FFF2-40B4-BE49-F238E27FC236}">
                <a16:creationId xmlns:a16="http://schemas.microsoft.com/office/drawing/2014/main" id="{A17C83ED-A88F-7646-8E8E-05CD8DB7C70F}"/>
              </a:ext>
            </a:extLst>
          </p:cNvPr>
          <p:cNvSpPr txBox="1"/>
          <p:nvPr/>
        </p:nvSpPr>
        <p:spPr>
          <a:xfrm>
            <a:off x="8493269" y="3811117"/>
            <a:ext cx="3684947" cy="1667188"/>
          </a:xfrm>
          <a:prstGeom prst="rect">
            <a:avLst/>
          </a:prstGeom>
          <a:noFill/>
        </p:spPr>
        <p:txBody>
          <a:bodyPr wrap="square" rtlCol="0">
            <a:spAutoFit/>
          </a:bodyPr>
          <a:lstStyle/>
          <a:p>
            <a:pPr>
              <a:lnSpc>
                <a:spcPct val="150000"/>
              </a:lnSpc>
            </a:pPr>
            <a:r>
              <a:rPr lang="en-US" sz="1400" dirty="0">
                <a:latin typeface="Century Gothic" panose="020B0502020202020204" pitchFamily="34" charset="0"/>
              </a:rPr>
              <a:t>of global consumers said they would be willing to reward companies that give back to society by paying more for their goods and services</a:t>
            </a:r>
          </a:p>
          <a:p>
            <a:pPr>
              <a:lnSpc>
                <a:spcPct val="150000"/>
              </a:lnSpc>
            </a:pPr>
            <a:endParaRPr lang="en-US" sz="1400" dirty="0">
              <a:latin typeface="Century Gothic" panose="020B0502020202020204" pitchFamily="34" charset="0"/>
            </a:endParaRPr>
          </a:p>
        </p:txBody>
      </p:sp>
    </p:spTree>
    <p:extLst>
      <p:ext uri="{BB962C8B-B14F-4D97-AF65-F5344CB8AC3E}">
        <p14:creationId xmlns:p14="http://schemas.microsoft.com/office/powerpoint/2010/main" val="368234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bsites that are not mobile friendly">
            <a:extLst>
              <a:ext uri="{FF2B5EF4-FFF2-40B4-BE49-F238E27FC236}">
                <a16:creationId xmlns:a16="http://schemas.microsoft.com/office/drawing/2014/main" id="{D6454547-0272-7442-8EA7-AFAE352E9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733" y="3500389"/>
            <a:ext cx="4207267" cy="28152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3"/>
          <a:stretch>
            <a:fillRect/>
          </a:stretch>
        </p:blipFill>
        <p:spPr>
          <a:xfrm>
            <a:off x="0" y="5050535"/>
            <a:ext cx="7856925" cy="18101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Make Sure Your Website Is Mobily Responsive</a:t>
            </a:r>
          </a:p>
        </p:txBody>
      </p:sp>
      <p:sp>
        <p:nvSpPr>
          <p:cNvPr id="15" name="TextBox 14">
            <a:extLst>
              <a:ext uri="{FF2B5EF4-FFF2-40B4-BE49-F238E27FC236}">
                <a16:creationId xmlns:a16="http://schemas.microsoft.com/office/drawing/2014/main" id="{58186029-830E-F24C-8B28-092B4821C1DE}"/>
              </a:ext>
            </a:extLst>
          </p:cNvPr>
          <p:cNvSpPr txBox="1"/>
          <p:nvPr/>
        </p:nvSpPr>
        <p:spPr>
          <a:xfrm>
            <a:off x="649628" y="1168499"/>
            <a:ext cx="10892743" cy="1949380"/>
          </a:xfrm>
          <a:prstGeom prst="rect">
            <a:avLst/>
          </a:prstGeom>
          <a:noFill/>
          <a:ln>
            <a:noFill/>
          </a:ln>
        </p:spPr>
        <p:txBody>
          <a:bodyPr wrap="square" rtlCol="0">
            <a:spAutoFit/>
          </a:bodyPr>
          <a:lstStyle/>
          <a:p>
            <a:pPr>
              <a:lnSpc>
                <a:spcPct val="150000"/>
              </a:lnSpc>
            </a:pPr>
            <a:r>
              <a:rPr lang="en-US" sz="2800" dirty="0">
                <a:latin typeface="Century Gothic" panose="020B0502020202020204" pitchFamily="34" charset="0"/>
              </a:rPr>
              <a:t>The vast vast majority of website visitors and donors are going to come to your website on their phone. Make sure your website looks good and works properly when they do!</a:t>
            </a:r>
          </a:p>
        </p:txBody>
      </p:sp>
    </p:spTree>
    <p:extLst>
      <p:ext uri="{BB962C8B-B14F-4D97-AF65-F5344CB8AC3E}">
        <p14:creationId xmlns:p14="http://schemas.microsoft.com/office/powerpoint/2010/main" val="267977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5050535"/>
            <a:ext cx="7856925" cy="1810174"/>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Social Share Prompt</a:t>
            </a:r>
          </a:p>
        </p:txBody>
      </p:sp>
      <p:sp>
        <p:nvSpPr>
          <p:cNvPr id="15" name="TextBox 14">
            <a:extLst>
              <a:ext uri="{FF2B5EF4-FFF2-40B4-BE49-F238E27FC236}">
                <a16:creationId xmlns:a16="http://schemas.microsoft.com/office/drawing/2014/main" id="{58186029-830E-F24C-8B28-092B4821C1DE}"/>
              </a:ext>
            </a:extLst>
          </p:cNvPr>
          <p:cNvSpPr txBox="1"/>
          <p:nvPr/>
        </p:nvSpPr>
        <p:spPr>
          <a:xfrm>
            <a:off x="984165" y="588637"/>
            <a:ext cx="10892743" cy="5025607"/>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lang="en-US" dirty="0">
                <a:latin typeface="Century Gothic" panose="020B0502020202020204" pitchFamily="34" charset="0"/>
              </a:rPr>
              <a:t>If you have the ability to do this, make sure there is an option for every donor to automatically share about their donation on Facebook, Twitter or Instagram. </a:t>
            </a:r>
          </a:p>
          <a:p>
            <a:pPr>
              <a:lnSpc>
                <a:spcPct val="150000"/>
              </a:lnSpc>
            </a:pPr>
            <a:r>
              <a:rPr lang="en-US" dirty="0">
                <a:latin typeface="Century Gothic" panose="020B0502020202020204" pitchFamily="34" charset="0"/>
              </a:rPr>
              <a:t>	This is known as a "</a:t>
            </a:r>
            <a:r>
              <a:rPr lang="en-US" b="1" dirty="0">
                <a:latin typeface="Century Gothic" panose="020B0502020202020204" pitchFamily="34" charset="0"/>
              </a:rPr>
              <a:t>social share prompt</a:t>
            </a:r>
            <a:r>
              <a:rPr lang="en-US" dirty="0">
                <a:latin typeface="Century Gothic" panose="020B0502020202020204" pitchFamily="34" charset="0"/>
              </a:rPr>
              <a:t>.”</a:t>
            </a:r>
          </a:p>
          <a:p>
            <a:pPr>
              <a:lnSpc>
                <a:spcPct val="150000"/>
              </a:lnSpc>
            </a:pPr>
            <a:endParaRPr lang="en-US" dirty="0">
              <a:latin typeface="Century Gothic" panose="020B0502020202020204" pitchFamily="34" charset="0"/>
            </a:endParaRPr>
          </a:p>
          <a:p>
            <a:pPr marL="457200" indent="-457200">
              <a:lnSpc>
                <a:spcPct val="150000"/>
              </a:lnSpc>
              <a:buFont typeface="Arial" panose="020B0604020202020204" pitchFamily="34" charset="0"/>
              <a:buChar char="•"/>
            </a:pPr>
            <a:r>
              <a:rPr lang="en-US" dirty="0">
                <a:latin typeface="Century Gothic" panose="020B0502020202020204" pitchFamily="34" charset="0"/>
              </a:rPr>
              <a:t>People are way more likely to donate to a new cause when they hear about it from a friend. So spread the word about your organization in a much wider way by encouraging your donors to share about their donations right after they make them.</a:t>
            </a:r>
          </a:p>
          <a:p>
            <a:pPr>
              <a:lnSpc>
                <a:spcPct val="150000"/>
              </a:lnSpc>
            </a:pPr>
            <a:endParaRPr lang="en-US" dirty="0">
              <a:latin typeface="Century Gothic" panose="020B0502020202020204" pitchFamily="34" charset="0"/>
            </a:endParaRPr>
          </a:p>
          <a:p>
            <a:pPr marL="457200" indent="-457200">
              <a:lnSpc>
                <a:spcPct val="150000"/>
              </a:lnSpc>
              <a:buFont typeface="Arial" panose="020B0604020202020204" pitchFamily="34" charset="0"/>
              <a:buChar char="•"/>
            </a:pPr>
            <a:r>
              <a:rPr lang="en-US" dirty="0">
                <a:latin typeface="Century Gothic" panose="020B0502020202020204" pitchFamily="34" charset="0"/>
              </a:rPr>
              <a:t>Most website builders have the ability to automatically offer donors the ability to share immediately on social media after they donate. You can customize the suggested post, upload a photo to share, and even be sure the link to your donation page is included in the social media post!</a:t>
            </a:r>
          </a:p>
        </p:txBody>
      </p:sp>
    </p:spTree>
    <p:extLst>
      <p:ext uri="{BB962C8B-B14F-4D97-AF65-F5344CB8AC3E}">
        <p14:creationId xmlns:p14="http://schemas.microsoft.com/office/powerpoint/2010/main" val="36625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044862"/>
            <a:ext cx="12192000" cy="2808941"/>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Enable Reoccurring Donations &amp; Monthly Dues</a:t>
            </a:r>
          </a:p>
        </p:txBody>
      </p:sp>
      <p:sp>
        <p:nvSpPr>
          <p:cNvPr id="15" name="TextBox 14">
            <a:extLst>
              <a:ext uri="{FF2B5EF4-FFF2-40B4-BE49-F238E27FC236}">
                <a16:creationId xmlns:a16="http://schemas.microsoft.com/office/drawing/2014/main" id="{58186029-830E-F24C-8B28-092B4821C1DE}"/>
              </a:ext>
            </a:extLst>
          </p:cNvPr>
          <p:cNvSpPr txBox="1"/>
          <p:nvPr/>
        </p:nvSpPr>
        <p:spPr>
          <a:xfrm>
            <a:off x="1299257" y="696053"/>
            <a:ext cx="10892743" cy="3900107"/>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lang="en-US" sz="2400" dirty="0">
                <a:latin typeface="Century Gothic" panose="020B0502020202020204" pitchFamily="34" charset="0"/>
              </a:rPr>
              <a:t>Recurring donations are getting much more popular these days. Instead of giving you $50 during the holiday season, what if one of your donor's signed up to donate $10/month this year? That's more than 2x the typical holiday donation you would normally get.</a:t>
            </a:r>
          </a:p>
          <a:p>
            <a:pPr>
              <a:lnSpc>
                <a:spcPct val="150000"/>
              </a:lnSpc>
            </a:pPr>
            <a:endParaRPr lang="en-US" sz="2400" dirty="0">
              <a:latin typeface="Century Gothic" panose="020B0502020202020204" pitchFamily="34" charset="0"/>
            </a:endParaRPr>
          </a:p>
          <a:p>
            <a:pPr marL="285750" indent="-285750">
              <a:lnSpc>
                <a:spcPct val="150000"/>
              </a:lnSpc>
              <a:buFont typeface="Arial" panose="020B0604020202020204" pitchFamily="34" charset="0"/>
              <a:buChar char="•"/>
            </a:pPr>
            <a:r>
              <a:rPr lang="en-US" sz="2400" dirty="0">
                <a:latin typeface="Century Gothic" panose="020B0502020202020204" pitchFamily="34" charset="0"/>
              </a:rPr>
              <a:t>Monthly dues (EFT if you can to avoid ACH) increases member retention</a:t>
            </a:r>
          </a:p>
        </p:txBody>
      </p:sp>
    </p:spTree>
    <p:extLst>
      <p:ext uri="{BB962C8B-B14F-4D97-AF65-F5344CB8AC3E}">
        <p14:creationId xmlns:p14="http://schemas.microsoft.com/office/powerpoint/2010/main" val="210524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4629-46A5-634C-AD8A-4DA831D82184}"/>
              </a:ext>
            </a:extLst>
          </p:cNvPr>
          <p:cNvPicPr>
            <a:picLocks noChangeAspect="1"/>
          </p:cNvPicPr>
          <p:nvPr/>
        </p:nvPicPr>
        <p:blipFill>
          <a:blip r:embed="rId2"/>
          <a:stretch>
            <a:fillRect/>
          </a:stretch>
        </p:blipFill>
        <p:spPr>
          <a:xfrm>
            <a:off x="0" y="4742299"/>
            <a:ext cx="9194800" cy="2118410"/>
          </a:xfrm>
          <a:prstGeom prst="rect">
            <a:avLst/>
          </a:prstGeom>
        </p:spPr>
      </p:pic>
      <p:sp>
        <p:nvSpPr>
          <p:cNvPr id="3" name="Title 2">
            <a:extLst>
              <a:ext uri="{FF2B5EF4-FFF2-40B4-BE49-F238E27FC236}">
                <a16:creationId xmlns:a16="http://schemas.microsoft.com/office/drawing/2014/main" id="{EF7B9572-AA1F-6849-AEE2-5198BA5E70F6}"/>
              </a:ext>
            </a:extLst>
          </p:cNvPr>
          <p:cNvSpPr txBox="1">
            <a:spLocks/>
          </p:cNvSpPr>
          <p:nvPr/>
        </p:nvSpPr>
        <p:spPr>
          <a:xfrm>
            <a:off x="0" y="-15760"/>
            <a:ext cx="12192000" cy="548640"/>
          </a:xfrm>
          <a:prstGeom prst="rect">
            <a:avLst/>
          </a:prstGeom>
          <a:solidFill>
            <a:srgbClr val="002A49"/>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Century Gothic" panose="020B0502020202020204" pitchFamily="34" charset="0"/>
              </a:rPr>
              <a:t>Brand Visibility</a:t>
            </a:r>
          </a:p>
        </p:txBody>
      </p:sp>
      <p:sp>
        <p:nvSpPr>
          <p:cNvPr id="4" name="TextBox 3">
            <a:extLst>
              <a:ext uri="{FF2B5EF4-FFF2-40B4-BE49-F238E27FC236}">
                <a16:creationId xmlns:a16="http://schemas.microsoft.com/office/drawing/2014/main" id="{4C196966-0E16-BB47-A7E6-4F3111D64571}"/>
              </a:ext>
            </a:extLst>
          </p:cNvPr>
          <p:cNvSpPr txBox="1"/>
          <p:nvPr/>
        </p:nvSpPr>
        <p:spPr>
          <a:xfrm>
            <a:off x="594945" y="580532"/>
            <a:ext cx="9648725"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Corporate sponsors view sponsorship as a business arrangement – period.</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Sponsorship is a strategy to build brand recognition and increase sales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They want their logo anywhere and everywhere</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T-shirts, banners, signage, newsletters, print, web, social media, landing pages and email campaigns… just to name a few</a:t>
            </a:r>
          </a:p>
          <a:p>
            <a:pPr marL="342900" indent="-342900">
              <a:lnSpc>
                <a:spcPct val="150000"/>
              </a:lnSpc>
              <a:buFont typeface="Arial" panose="020B0604020202020204" pitchFamily="34" charset="0"/>
              <a:buChar char="•"/>
            </a:pPr>
            <a:endParaRPr lang="en-US" sz="2000" dirty="0">
              <a:latin typeface="Century Gothic" panose="020B0502020202020204" pitchFamily="34" charset="0"/>
            </a:endParaRPr>
          </a:p>
        </p:txBody>
      </p:sp>
      <p:pic>
        <p:nvPicPr>
          <p:cNvPr id="5" name="Picture 4">
            <a:extLst>
              <a:ext uri="{FF2B5EF4-FFF2-40B4-BE49-F238E27FC236}">
                <a16:creationId xmlns:a16="http://schemas.microsoft.com/office/drawing/2014/main" id="{9F07D681-806C-CF44-8EB5-C4AE0F0CFC0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22341" b="25006"/>
          <a:stretch/>
        </p:blipFill>
        <p:spPr>
          <a:xfrm>
            <a:off x="1103089" y="2568480"/>
            <a:ext cx="10753394" cy="2862322"/>
          </a:xfrm>
          <a:prstGeom prst="rect">
            <a:avLst/>
          </a:prstGeom>
        </p:spPr>
      </p:pic>
      <p:sp>
        <p:nvSpPr>
          <p:cNvPr id="6" name="TextBox 5">
            <a:extLst>
              <a:ext uri="{FF2B5EF4-FFF2-40B4-BE49-F238E27FC236}">
                <a16:creationId xmlns:a16="http://schemas.microsoft.com/office/drawing/2014/main" id="{C919351E-FD41-F44B-AD87-D90CFFECDDD0}"/>
              </a:ext>
            </a:extLst>
          </p:cNvPr>
          <p:cNvSpPr txBox="1"/>
          <p:nvPr/>
        </p:nvSpPr>
        <p:spPr>
          <a:xfrm>
            <a:off x="3550211" y="4702672"/>
            <a:ext cx="5497975" cy="914400"/>
          </a:xfrm>
          <a:prstGeom prst="rect">
            <a:avLst/>
          </a:prstGeom>
        </p:spPr>
        <p:txBody>
          <a:bodyPr vert="horz" wrap="none" lIns="91440" tIns="45720" rIns="91440" bIns="45720" rtlCol="0">
            <a:noAutofit/>
          </a:bodyPr>
          <a:lstStyle/>
          <a:p>
            <a:pPr algn="l"/>
            <a:r>
              <a:rPr lang="en-US" sz="3200" dirty="0">
                <a:latin typeface="Zapfino" panose="03030300040707070C03" pitchFamily="66" charset="77"/>
              </a:rPr>
              <a:t>Check out my virtual background</a:t>
            </a:r>
          </a:p>
        </p:txBody>
      </p:sp>
    </p:spTree>
    <p:extLst>
      <p:ext uri="{BB962C8B-B14F-4D97-AF65-F5344CB8AC3E}">
        <p14:creationId xmlns:p14="http://schemas.microsoft.com/office/powerpoint/2010/main" val="3039035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1659</Words>
  <Application>Microsoft Macintosh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Zapfino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Solution</dc:creator>
  <cp:lastModifiedBy>The Solution</cp:lastModifiedBy>
  <cp:revision>7</cp:revision>
  <dcterms:created xsi:type="dcterms:W3CDTF">2021-02-11T02:49:16Z</dcterms:created>
  <dcterms:modified xsi:type="dcterms:W3CDTF">2021-10-04T15:30:33Z</dcterms:modified>
</cp:coreProperties>
</file>